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0"/>
  </p:notesMasterIdLst>
  <p:sldIdLst>
    <p:sldId id="261" r:id="rId2"/>
    <p:sldId id="387" r:id="rId3"/>
    <p:sldId id="388" r:id="rId4"/>
    <p:sldId id="384" r:id="rId5"/>
    <p:sldId id="337" r:id="rId6"/>
    <p:sldId id="390" r:id="rId7"/>
    <p:sldId id="338" r:id="rId8"/>
    <p:sldId id="339" r:id="rId9"/>
    <p:sldId id="340" r:id="rId10"/>
    <p:sldId id="389" r:id="rId11"/>
    <p:sldId id="343" r:id="rId12"/>
    <p:sldId id="386" r:id="rId13"/>
    <p:sldId id="400" r:id="rId14"/>
    <p:sldId id="391" r:id="rId15"/>
    <p:sldId id="401" r:id="rId16"/>
    <p:sldId id="399" r:id="rId17"/>
    <p:sldId id="395" r:id="rId18"/>
    <p:sldId id="347" r:id="rId19"/>
    <p:sldId id="397" r:id="rId20"/>
    <p:sldId id="348" r:id="rId21"/>
    <p:sldId id="394" r:id="rId22"/>
    <p:sldId id="393" r:id="rId23"/>
    <p:sldId id="361" r:id="rId24"/>
    <p:sldId id="354" r:id="rId25"/>
    <p:sldId id="355" r:id="rId26"/>
    <p:sldId id="356" r:id="rId27"/>
    <p:sldId id="357" r:id="rId28"/>
    <p:sldId id="398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1D6DB10-5A60-47F2-9192-C9E884AFB11A}">
          <p14:sldIdLst>
            <p14:sldId id="261"/>
            <p14:sldId id="387"/>
            <p14:sldId id="388"/>
            <p14:sldId id="384"/>
            <p14:sldId id="337"/>
            <p14:sldId id="390"/>
            <p14:sldId id="338"/>
            <p14:sldId id="339"/>
            <p14:sldId id="340"/>
            <p14:sldId id="389"/>
            <p14:sldId id="343"/>
            <p14:sldId id="386"/>
            <p14:sldId id="400"/>
            <p14:sldId id="391"/>
            <p14:sldId id="401"/>
            <p14:sldId id="399"/>
            <p14:sldId id="395"/>
            <p14:sldId id="347"/>
            <p14:sldId id="397"/>
            <p14:sldId id="348"/>
            <p14:sldId id="394"/>
            <p14:sldId id="393"/>
            <p14:sldId id="361"/>
            <p14:sldId id="354"/>
            <p14:sldId id="355"/>
            <p14:sldId id="356"/>
            <p14:sldId id="357"/>
            <p14:sldId id="398"/>
          </p14:sldIdLst>
        </p14:section>
        <p14:section name="제목 없는 구역" id="{E672B6FC-6D1D-4F51-B9A6-999D7B0886B2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32" autoAdjust="0"/>
    <p:restoredTop sz="94607" autoAdjust="0"/>
  </p:normalViewPr>
  <p:slideViewPr>
    <p:cSldViewPr snapToGrid="0">
      <p:cViewPr varScale="1">
        <p:scale>
          <a:sx n="103" d="100"/>
          <a:sy n="103" d="100"/>
        </p:scale>
        <p:origin x="144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5" d="100"/>
          <a:sy n="105" d="100"/>
        </p:scale>
        <p:origin x="394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FFB97A-1E98-419C-8E9B-C7678C382A15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E4D739-4D44-4292-A693-97D3A4EF58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307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727014-B876-4247-969B-45534C2F4E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8" y="2730497"/>
            <a:ext cx="10972802" cy="700748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3B847C-A2A2-4926-8856-237B1A473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F3D28-3BBC-4C5E-8034-C1C0868C23C7}" type="datetime1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40FB78-F825-4C17-A3D4-4CF42179F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FA5D8F-B589-4F7E-9978-CE777FF22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409D0-4666-4128-9710-62013278260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Line 19">
            <a:extLst>
              <a:ext uri="{FF2B5EF4-FFF2-40B4-BE49-F238E27FC236}">
                <a16:creationId xmlns:a16="http://schemas.microsoft.com/office/drawing/2014/main" id="{26F4EB2C-3FCF-4A33-87DB-E0E7D6829917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599" y="2645804"/>
            <a:ext cx="10972801" cy="0"/>
          </a:xfrm>
          <a:prstGeom prst="line">
            <a:avLst/>
          </a:prstGeom>
          <a:noFill/>
          <a:ln w="12700">
            <a:solidFill>
              <a:srgbClr val="0085A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DB1A99-7301-4AC3-B90D-21FCB38D1238}"/>
              </a:ext>
            </a:extLst>
          </p:cNvPr>
          <p:cNvSpPr txBox="1"/>
          <p:nvPr/>
        </p:nvSpPr>
        <p:spPr>
          <a:xfrm>
            <a:off x="3969682" y="2054597"/>
            <a:ext cx="426110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dirty="0">
                <a:latin typeface="+mn-lt"/>
                <a:ea typeface="+mn-ea"/>
              </a:rPr>
              <a:t>엔터테인먼트 소프트웨어</a:t>
            </a:r>
          </a:p>
        </p:txBody>
      </p:sp>
      <p:sp>
        <p:nvSpPr>
          <p:cNvPr id="12" name="Line 20">
            <a:extLst>
              <a:ext uri="{FF2B5EF4-FFF2-40B4-BE49-F238E27FC236}">
                <a16:creationId xmlns:a16="http://schemas.microsoft.com/office/drawing/2014/main" id="{D6D94D00-7FB8-43AB-B33D-69F163C0663B}"/>
              </a:ext>
            </a:extLst>
          </p:cNvPr>
          <p:cNvSpPr>
            <a:spLocks noChangeShapeType="1"/>
          </p:cNvSpPr>
          <p:nvPr/>
        </p:nvSpPr>
        <p:spPr bwMode="auto">
          <a:xfrm>
            <a:off x="3386667" y="5334000"/>
            <a:ext cx="5471584" cy="0"/>
          </a:xfrm>
          <a:prstGeom prst="line">
            <a:avLst/>
          </a:prstGeom>
          <a:noFill/>
          <a:ln w="25400">
            <a:solidFill>
              <a:srgbClr val="0085A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8DCD09-1E2E-4960-AD14-82628B530426}"/>
              </a:ext>
            </a:extLst>
          </p:cNvPr>
          <p:cNvSpPr txBox="1"/>
          <p:nvPr/>
        </p:nvSpPr>
        <p:spPr>
          <a:xfrm>
            <a:off x="1809751" y="5330826"/>
            <a:ext cx="8572500" cy="8333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latin typeface="Tempus Sans ITC" pitchFamily="82" charset="0"/>
              <a:ea typeface="+mn-ea"/>
            </a:endParaRPr>
          </a:p>
          <a:p>
            <a:pPr algn="ctr" fontAlgn="auto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latin typeface="Tempus Sans ITC" pitchFamily="82" charset="0"/>
                <a:ea typeface="+mn-ea"/>
              </a:rPr>
              <a:t>Dept. of CSE, Incheon Nat. Univ.</a:t>
            </a:r>
          </a:p>
          <a:p>
            <a:pPr algn="ctr" fontAlgn="auto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latin typeface="Tempus Sans ITC" pitchFamily="82" charset="0"/>
                <a:ea typeface="+mn-ea"/>
              </a:rPr>
              <a:t>jong@inu.ac.kr</a:t>
            </a:r>
          </a:p>
          <a:p>
            <a:pPr algn="ctr" fontAlgn="auto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latin typeface="Tempus Sans ITC" pitchFamily="82" charset="0"/>
                <a:ea typeface="+mn-ea"/>
              </a:rPr>
              <a:t>http://ecl.inu.ac.kr</a:t>
            </a:r>
            <a:endParaRPr kumimoji="0" lang="ko-KR" altLang="en-US" dirty="0">
              <a:latin typeface="Tempus Sans ITC" pitchFamily="82" charset="0"/>
              <a:ea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4B2E2F-1837-4558-9D5E-2DF1D9C4950F}"/>
              </a:ext>
            </a:extLst>
          </p:cNvPr>
          <p:cNvSpPr txBox="1"/>
          <p:nvPr/>
        </p:nvSpPr>
        <p:spPr>
          <a:xfrm>
            <a:off x="1809751" y="4824413"/>
            <a:ext cx="8572500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dirty="0">
                <a:latin typeface="Tempus Sans ITC" pitchFamily="82" charset="0"/>
                <a:ea typeface="+mn-ea"/>
              </a:rPr>
              <a:t>박종승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BF7CF6-C780-4E39-9142-AFC02F46DB03}"/>
              </a:ext>
            </a:extLst>
          </p:cNvPr>
          <p:cNvSpPr txBox="1"/>
          <p:nvPr/>
        </p:nvSpPr>
        <p:spPr>
          <a:xfrm>
            <a:off x="1809751" y="4824413"/>
            <a:ext cx="8572500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0" dirty="0">
                <a:latin typeface="Tempus Sans ITC" pitchFamily="82" charset="0"/>
                <a:ea typeface="+mn-ea"/>
              </a:rPr>
              <a:t>박종승</a:t>
            </a:r>
          </a:p>
        </p:txBody>
      </p:sp>
    </p:spTree>
    <p:extLst>
      <p:ext uri="{BB962C8B-B14F-4D97-AF65-F5344CB8AC3E}">
        <p14:creationId xmlns:p14="http://schemas.microsoft.com/office/powerpoint/2010/main" val="53077467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3460D-7E05-47A4-B82B-5193BEA69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D29689-31BE-4BB7-9026-16E5F2C0A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1600200" indent="-228600">
              <a:buFont typeface="맑은 고딕" panose="020B0503020000020004" pitchFamily="50" charset="-127"/>
              <a:buChar char="»"/>
              <a:defRPr/>
            </a:lvl4pPr>
            <a:lvl5pPr marL="2057400" indent="-228600">
              <a:buFont typeface="Wingdings" panose="05000000000000000000" pitchFamily="2" charset="2"/>
              <a:buChar char="ü"/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C3FD14-E02E-423F-AF37-8E43CFD78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A9072-37A2-44F7-8D66-2B25C47D5279}" type="datetime1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272141-7131-4122-AE72-F3CEB73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457A70-114A-4906-8BFF-2F0F3D7ED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409D0-4666-4128-9710-62013278260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Line 19">
            <a:extLst>
              <a:ext uri="{FF2B5EF4-FFF2-40B4-BE49-F238E27FC236}">
                <a16:creationId xmlns:a16="http://schemas.microsoft.com/office/drawing/2014/main" id="{0F5C6908-8B61-4900-81E9-E552942FAC23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599" y="988083"/>
            <a:ext cx="10972801" cy="0"/>
          </a:xfrm>
          <a:prstGeom prst="line">
            <a:avLst/>
          </a:prstGeom>
          <a:noFill/>
          <a:ln w="12700">
            <a:solidFill>
              <a:srgbClr val="0085A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59464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0EC2839-C4D1-49E2-A6EC-DDCA8E719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41222"/>
            <a:ext cx="10972801" cy="560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832486-0A5C-4D86-B0E5-1AF484574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" y="1066588"/>
            <a:ext cx="10972801" cy="5282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8AF9BF-1F73-4B49-A722-AA33313139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598" y="6427490"/>
            <a:ext cx="2971802" cy="2939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F3D28-3BBC-4C5E-8034-C1C0868C23C7}" type="datetime1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8F6BCA-64FF-4356-8EC7-F568B94A45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7490"/>
            <a:ext cx="4114800" cy="2939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425721-9426-4C3A-9962-1105AED348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7490"/>
            <a:ext cx="2971800" cy="2939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409D0-4666-4128-9710-620132782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726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hdr="0" ftr="0" dt="0"/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맑은 고딕" panose="020B0503020000020004" pitchFamily="50" charset="-127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81E6A-EFF9-4B9C-BDB7-3577AD0659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fontAlgn="base" latinLnBrk="0"/>
            <a:r>
              <a:rPr lang="en-US" altLang="ko-KR" dirty="0"/>
              <a:t>02_ </a:t>
            </a:r>
            <a:r>
              <a:rPr lang="ko-KR" altLang="en-US" dirty="0" err="1"/>
              <a:t>언리얼</a:t>
            </a:r>
            <a:r>
              <a:rPr lang="ko-KR" altLang="en-US" dirty="0"/>
              <a:t> 에디터에 </a:t>
            </a:r>
            <a:r>
              <a:rPr lang="ko-KR" altLang="en-US" dirty="0" err="1"/>
              <a:t>익숙해지기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DCE7134-87ED-4856-B077-AE37E4981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409D0-4666-4128-9710-62013278260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12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890E2B-1036-4088-8EB2-610217B15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콘텐츠 </a:t>
            </a:r>
            <a:r>
              <a:rPr lang="ko-KR" altLang="en-US" dirty="0" err="1"/>
              <a:t>드로어</a:t>
            </a:r>
            <a:r>
              <a:rPr lang="en-US" altLang="ko-KR" dirty="0"/>
              <a:t>, </a:t>
            </a:r>
            <a:r>
              <a:rPr lang="ko-KR" altLang="en-US" dirty="0"/>
              <a:t>콘텐츠 브라우저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BD4A30-D71C-4A93-8B54-0008F0FB6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콘텐츠 브라우저</a:t>
            </a:r>
            <a:r>
              <a:rPr lang="en-US" altLang="ko-KR" dirty="0"/>
              <a:t>(Content Browser)</a:t>
            </a:r>
          </a:p>
          <a:p>
            <a:pPr lvl="1"/>
            <a:r>
              <a:rPr lang="ko-KR" altLang="en-US" dirty="0"/>
              <a:t>프로젝트에 포함된 모든 </a:t>
            </a:r>
            <a:r>
              <a:rPr lang="ko-KR" altLang="en-US" dirty="0" err="1"/>
              <a:t>에셋</a:t>
            </a:r>
            <a:r>
              <a:rPr lang="en-US" altLang="ko-KR" dirty="0"/>
              <a:t>, </a:t>
            </a:r>
            <a:r>
              <a:rPr lang="ko-KR" altLang="en-US" dirty="0" err="1"/>
              <a:t>블루프린트</a:t>
            </a:r>
            <a:r>
              <a:rPr lang="en-US" altLang="ko-KR" dirty="0"/>
              <a:t>, </a:t>
            </a:r>
            <a:r>
              <a:rPr lang="ko-KR" altLang="en-US" dirty="0"/>
              <a:t>기타 파일을 표시하는 파일 탐색기 창임</a:t>
            </a:r>
            <a:endParaRPr lang="en-US" altLang="ko-KR" dirty="0"/>
          </a:p>
          <a:p>
            <a:pPr lvl="2"/>
            <a:r>
              <a:rPr lang="ko-KR" altLang="en-US" dirty="0"/>
              <a:t>이 창에서 콘텐츠를 탐색하거나</a:t>
            </a:r>
            <a:r>
              <a:rPr lang="en-US" altLang="ko-KR" dirty="0"/>
              <a:t>, </a:t>
            </a:r>
            <a:r>
              <a:rPr lang="ko-KR" altLang="en-US" dirty="0" err="1"/>
              <a:t>에셋을</a:t>
            </a:r>
            <a:r>
              <a:rPr lang="ko-KR" altLang="en-US" dirty="0"/>
              <a:t> 레벨로 </a:t>
            </a:r>
            <a:r>
              <a:rPr lang="ko-KR" altLang="en-US" dirty="0" err="1"/>
              <a:t>드래그하거나</a:t>
            </a:r>
            <a:r>
              <a:rPr lang="en-US" altLang="ko-KR" dirty="0"/>
              <a:t>, </a:t>
            </a:r>
            <a:r>
              <a:rPr lang="ko-KR" altLang="en-US" dirty="0"/>
              <a:t>프로젝트 사이에서 </a:t>
            </a:r>
            <a:r>
              <a:rPr lang="ko-KR" altLang="en-US" dirty="0" err="1"/>
              <a:t>에셋을</a:t>
            </a:r>
            <a:r>
              <a:rPr lang="ko-KR" altLang="en-US" dirty="0"/>
              <a:t> 이주할 수 있음</a:t>
            </a:r>
            <a:endParaRPr lang="en-US" altLang="ko-KR" dirty="0"/>
          </a:p>
          <a:p>
            <a:r>
              <a:rPr lang="ko-KR" altLang="en-US" dirty="0"/>
              <a:t>콘텐츠 </a:t>
            </a:r>
            <a:r>
              <a:rPr lang="ko-KR" altLang="en-US" dirty="0" err="1"/>
              <a:t>드로어</a:t>
            </a:r>
            <a:r>
              <a:rPr lang="ko-KR" altLang="en-US" dirty="0"/>
              <a:t> 버튼</a:t>
            </a:r>
            <a:endParaRPr lang="en-US" altLang="ko-KR" dirty="0"/>
          </a:p>
          <a:p>
            <a:pPr lvl="1"/>
            <a:r>
              <a:rPr lang="ko-KR" altLang="en-US" dirty="0"/>
              <a:t>버튼을 클릭하면 콘텐츠 브라우저가 나타남</a:t>
            </a:r>
            <a:endParaRPr lang="en-US" altLang="ko-KR" dirty="0"/>
          </a:p>
          <a:p>
            <a:pPr lvl="2"/>
            <a:r>
              <a:rPr lang="ko-KR" altLang="en-US" dirty="0"/>
              <a:t>다른 곳을 클릭하면 사라짐</a:t>
            </a:r>
            <a:r>
              <a:rPr lang="en-US" altLang="ko-KR" dirty="0"/>
              <a:t>,	</a:t>
            </a:r>
            <a:r>
              <a:rPr lang="ko-KR" altLang="en-US" dirty="0"/>
              <a:t>고정해서 계속 열어 둘 수도 있음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776147-64E9-4312-B1F9-0624CE459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409D0-4666-4128-9710-620132782607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6146" name="Picture 2" descr="언리얼 엔진 5의 콘텐츠 브라우저 창">
            <a:extLst>
              <a:ext uri="{FF2B5EF4-FFF2-40B4-BE49-F238E27FC236}">
                <a16:creationId xmlns:a16="http://schemas.microsoft.com/office/drawing/2014/main" id="{CDF58CAC-A3B8-4B47-A818-ADFE661A6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9" y="3307737"/>
            <a:ext cx="76200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425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아웃라이너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“</a:t>
            </a:r>
            <a:r>
              <a:rPr lang="ko-KR" altLang="en-US" dirty="0" err="1"/>
              <a:t>아웃라이너</a:t>
            </a:r>
            <a:r>
              <a:rPr lang="en-US" altLang="ko-KR" dirty="0"/>
              <a:t>”(Outliner)</a:t>
            </a:r>
          </a:p>
          <a:p>
            <a:pPr lvl="1"/>
            <a:r>
              <a:rPr lang="en-US" altLang="ko-KR" dirty="0"/>
              <a:t>“</a:t>
            </a:r>
            <a:r>
              <a:rPr lang="ko-KR" altLang="en-US" dirty="0" err="1"/>
              <a:t>아웃라이너</a:t>
            </a:r>
            <a:r>
              <a:rPr lang="en-US" altLang="ko-KR" dirty="0"/>
              <a:t>”</a:t>
            </a:r>
            <a:r>
              <a:rPr lang="ko-KR" altLang="en-US" dirty="0"/>
              <a:t> 패널에는 씬 안의 모든 액터를 계층 트리 뷰로 나타냄</a:t>
            </a:r>
            <a:endParaRPr lang="en-US" altLang="ko-KR" dirty="0"/>
          </a:p>
          <a:p>
            <a:pPr lvl="2"/>
            <a:r>
              <a:rPr lang="ko-KR" altLang="en-US" dirty="0"/>
              <a:t>이 패널에서 액터를 바로 선택하고 수정할 수 있음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“</a:t>
            </a:r>
            <a:r>
              <a:rPr lang="ko-KR" altLang="en-US" dirty="0"/>
              <a:t>정보</a:t>
            </a:r>
            <a:r>
              <a:rPr lang="en-US" altLang="ko-KR" dirty="0"/>
              <a:t>”</a:t>
            </a:r>
            <a:r>
              <a:rPr lang="ko-KR" altLang="en-US" dirty="0"/>
              <a:t> 드롭 다운 메뉴를 사용하여 부가 액터 정보를</a:t>
            </a:r>
            <a:r>
              <a:rPr lang="en-US" altLang="ko-KR" dirty="0"/>
              <a:t>(</a:t>
            </a:r>
            <a:r>
              <a:rPr lang="ko-KR" altLang="en-US" dirty="0"/>
              <a:t>유형</a:t>
            </a:r>
            <a:r>
              <a:rPr lang="en-US" altLang="ko-KR" dirty="0"/>
              <a:t>, </a:t>
            </a:r>
            <a:r>
              <a:rPr lang="ko-KR" altLang="en-US" dirty="0"/>
              <a:t>레벨</a:t>
            </a:r>
            <a:r>
              <a:rPr lang="en-US" altLang="ko-KR" dirty="0"/>
              <a:t>, </a:t>
            </a:r>
            <a:r>
              <a:rPr lang="ko-KR" altLang="en-US" dirty="0"/>
              <a:t>레이어</a:t>
            </a:r>
            <a:r>
              <a:rPr lang="en-US" altLang="ko-KR" dirty="0"/>
              <a:t>, ID </a:t>
            </a:r>
            <a:r>
              <a:rPr lang="ko-KR" altLang="en-US" dirty="0"/>
              <a:t>이름 등</a:t>
            </a:r>
            <a:r>
              <a:rPr lang="en-US" altLang="ko-KR" dirty="0"/>
              <a:t>)</a:t>
            </a:r>
          </a:p>
          <a:p>
            <a:pPr marL="914400" lvl="2" indent="0">
              <a:buNone/>
            </a:pPr>
            <a:r>
              <a:rPr lang="en-US" altLang="ko-KR" dirty="0"/>
              <a:t>   </a:t>
            </a:r>
            <a:r>
              <a:rPr lang="ko-KR" altLang="en-US" dirty="0"/>
              <a:t>추가로 표시할 수도 있음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80F2B5-6873-4B34-889F-BEB548FFF8A3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  <p:pic>
        <p:nvPicPr>
          <p:cNvPr id="8194" name="Picture 2" descr="D:\Home\Temp\scene_outliner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807" y="2664443"/>
            <a:ext cx="3456383" cy="342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83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92BF2-F2E0-4D54-8D9C-7F9420A22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디테일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99B00E-415E-4BFD-9EE4-2ABE68161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ko-KR" altLang="en-US" dirty="0"/>
              <a:t>디테일</a:t>
            </a:r>
            <a:r>
              <a:rPr lang="en-US" altLang="ko-KR" dirty="0"/>
              <a:t>”</a:t>
            </a:r>
            <a:endParaRPr lang="ko-KR" altLang="en-US" dirty="0"/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디테일</a:t>
            </a:r>
            <a:r>
              <a:rPr lang="en-US" altLang="ko-KR" dirty="0"/>
              <a:t>”</a:t>
            </a:r>
            <a:r>
              <a:rPr lang="ko-KR" altLang="en-US" dirty="0"/>
              <a:t> 패널에는 </a:t>
            </a:r>
            <a:r>
              <a:rPr lang="ko-KR" altLang="en-US" dirty="0" err="1"/>
              <a:t>뷰포트에서</a:t>
            </a:r>
            <a:r>
              <a:rPr lang="ko-KR" altLang="en-US" dirty="0"/>
              <a:t> 현재 선택된 </a:t>
            </a:r>
            <a:r>
              <a:rPr lang="ko-KR" altLang="en-US" dirty="0" err="1"/>
              <a:t>액터에</a:t>
            </a:r>
            <a:r>
              <a:rPr lang="ko-KR" altLang="en-US" dirty="0"/>
              <a:t> 대한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   </a:t>
            </a:r>
            <a:r>
              <a:rPr lang="ko-KR" altLang="en-US" dirty="0"/>
              <a:t> 정보</a:t>
            </a:r>
            <a:r>
              <a:rPr lang="en-US" altLang="ko-KR" dirty="0"/>
              <a:t>, </a:t>
            </a:r>
            <a:r>
              <a:rPr lang="ko-KR" altLang="en-US" dirty="0"/>
              <a:t>유틸리티</a:t>
            </a:r>
            <a:r>
              <a:rPr lang="en-US" altLang="ko-KR" dirty="0"/>
              <a:t>, </a:t>
            </a:r>
            <a:r>
              <a:rPr lang="ko-KR" altLang="en-US" dirty="0"/>
              <a:t>함수가 들어있음</a:t>
            </a:r>
            <a:r>
              <a:rPr lang="en-US" altLang="ko-KR" dirty="0"/>
              <a:t>. </a:t>
            </a:r>
            <a:r>
              <a:rPr lang="ko-KR" altLang="en-US" dirty="0"/>
              <a:t>다음과 같은 것들을 포함</a:t>
            </a:r>
            <a:r>
              <a:rPr lang="en-US" altLang="ko-KR" dirty="0"/>
              <a:t>:</a:t>
            </a:r>
          </a:p>
          <a:p>
            <a:pPr lvl="2"/>
            <a:r>
              <a:rPr lang="ko-KR" altLang="en-US" dirty="0" err="1"/>
              <a:t>액터의</a:t>
            </a:r>
            <a:r>
              <a:rPr lang="ko-KR" altLang="en-US" dirty="0"/>
              <a:t> 이동</a:t>
            </a:r>
            <a:r>
              <a:rPr lang="en-US" altLang="ko-KR" dirty="0"/>
              <a:t>, </a:t>
            </a:r>
            <a:r>
              <a:rPr lang="ko-KR" altLang="en-US" dirty="0"/>
              <a:t>회전</a:t>
            </a:r>
            <a:r>
              <a:rPr lang="en-US" altLang="ko-KR" dirty="0"/>
              <a:t>, </a:t>
            </a:r>
            <a:r>
              <a:rPr lang="ko-KR" altLang="en-US" dirty="0"/>
              <a:t>스케일 조절을 위한 트랜스폼 수정상자</a:t>
            </a:r>
            <a:endParaRPr lang="en-US" altLang="ko-KR" dirty="0"/>
          </a:p>
          <a:p>
            <a:pPr lvl="2"/>
            <a:r>
              <a:rPr lang="ko-KR" altLang="en-US" dirty="0"/>
              <a:t>선택된 </a:t>
            </a:r>
            <a:r>
              <a:rPr lang="ko-KR" altLang="en-US" dirty="0" err="1"/>
              <a:t>액터의</a:t>
            </a:r>
            <a:r>
              <a:rPr lang="ko-KR" altLang="en-US" dirty="0"/>
              <a:t> 편집가능 프로퍼티 전부</a:t>
            </a:r>
            <a:endParaRPr lang="en-US" altLang="ko-KR" dirty="0"/>
          </a:p>
          <a:p>
            <a:pPr lvl="2"/>
            <a:r>
              <a:rPr lang="ko-KR" altLang="en-US" dirty="0"/>
              <a:t>선택된 </a:t>
            </a:r>
            <a:r>
              <a:rPr lang="ko-KR" altLang="en-US" dirty="0" err="1"/>
              <a:t>액터</a:t>
            </a:r>
            <a:r>
              <a:rPr lang="ko-KR" altLang="en-US" dirty="0"/>
              <a:t> 유형에 따라 달라지는 부가적인 편집기능에 대한 접근</a:t>
            </a:r>
            <a:endParaRPr lang="en-US" altLang="ko-KR" dirty="0"/>
          </a:p>
          <a:p>
            <a:pPr lvl="1"/>
            <a:r>
              <a:rPr lang="ko-KR" altLang="en-US" dirty="0"/>
              <a:t>예를 들어 선택된 </a:t>
            </a:r>
            <a:r>
              <a:rPr lang="ko-KR" altLang="en-US" dirty="0" err="1"/>
              <a:t>액터는</a:t>
            </a:r>
            <a:r>
              <a:rPr lang="ko-KR" altLang="en-US" dirty="0"/>
              <a:t> </a:t>
            </a:r>
            <a:r>
              <a:rPr lang="en-US" altLang="ko-KR" dirty="0"/>
              <a:t>FBX </a:t>
            </a:r>
            <a:r>
              <a:rPr lang="ko-KR" altLang="en-US" dirty="0"/>
              <a:t>로 </a:t>
            </a:r>
            <a:r>
              <a:rPr lang="ko-KR" altLang="en-US" dirty="0" err="1"/>
              <a:t>익스포트할</a:t>
            </a:r>
            <a:r>
              <a:rPr lang="ko-KR" altLang="en-US" dirty="0"/>
              <a:t> 수도</a:t>
            </a:r>
            <a:r>
              <a:rPr lang="en-US" altLang="ko-KR" dirty="0"/>
              <a:t>,</a:t>
            </a:r>
          </a:p>
          <a:p>
            <a:pPr marL="457200" lvl="1" indent="0">
              <a:buNone/>
            </a:pPr>
            <a:r>
              <a:rPr lang="en-US" altLang="ko-KR" dirty="0"/>
              <a:t>   </a:t>
            </a:r>
            <a:r>
              <a:rPr lang="ko-KR" altLang="en-US" dirty="0"/>
              <a:t>다른 호환 유형으로 변환할 수도 있음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또한 선택된 </a:t>
            </a:r>
            <a:r>
              <a:rPr lang="ko-KR" altLang="en-US" dirty="0" err="1"/>
              <a:t>액터에</a:t>
            </a:r>
            <a:r>
              <a:rPr lang="ko-KR" altLang="en-US" dirty="0"/>
              <a:t> 사용되는 </a:t>
            </a:r>
            <a:r>
              <a:rPr lang="ko-KR" altLang="en-US" dirty="0" err="1"/>
              <a:t>머티리얼이</a:t>
            </a:r>
            <a:r>
              <a:rPr lang="ko-KR" altLang="en-US" dirty="0"/>
              <a:t> 있으면 보여주고</a:t>
            </a:r>
            <a:r>
              <a:rPr lang="en-US" altLang="ko-KR" dirty="0"/>
              <a:t>,</a:t>
            </a:r>
          </a:p>
          <a:p>
            <a:pPr marL="457200" lvl="1" indent="0">
              <a:buNone/>
            </a:pPr>
            <a:r>
              <a:rPr lang="en-US" altLang="ko-KR" dirty="0"/>
              <a:t>   </a:t>
            </a:r>
            <a:r>
              <a:rPr lang="ko-KR" altLang="en-US" dirty="0"/>
              <a:t>빠른 편집을 위해 열어볼 수도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56A206-136A-45C1-B75F-45165E41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409D0-4666-4128-9710-620132782607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5" name="Picture 2" descr="D:\Home\Temp\details_panel[1].jpg">
            <a:extLst>
              <a:ext uri="{FF2B5EF4-FFF2-40B4-BE49-F238E27FC236}">
                <a16:creationId xmlns:a16="http://schemas.microsoft.com/office/drawing/2014/main" id="{F68429DB-75DA-4B68-92FB-CACDD0072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416" y="1233191"/>
            <a:ext cx="2378837" cy="36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888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0E7692-043B-4888-92AC-39D8410B2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 latinLnBrk="0"/>
            <a:r>
              <a:rPr lang="ko-KR" altLang="en-US" dirty="0"/>
              <a:t>실습 </a:t>
            </a:r>
            <a:r>
              <a:rPr lang="en-US" altLang="ko-KR" dirty="0"/>
              <a:t>[2. </a:t>
            </a:r>
            <a:r>
              <a:rPr lang="ko-KR" altLang="en-US" dirty="0" err="1"/>
              <a:t>언리얼</a:t>
            </a:r>
            <a:r>
              <a:rPr lang="ko-KR" altLang="en-US" dirty="0"/>
              <a:t> 에디터에 </a:t>
            </a:r>
            <a:r>
              <a:rPr lang="ko-KR" altLang="en-US" dirty="0" err="1"/>
              <a:t>익숙해지기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EC490C-66B6-41E8-9F13-4CDC4127F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실습 </a:t>
            </a:r>
            <a:r>
              <a:rPr lang="en-US" altLang="ko-KR" dirty="0"/>
              <a:t>: </a:t>
            </a:r>
            <a:r>
              <a:rPr lang="en-US" altLang="ko-KR" dirty="0" err="1"/>
              <a:t>Ppractice</a:t>
            </a:r>
            <a:r>
              <a:rPr lang="en-US" altLang="ko-KR" dirty="0"/>
              <a:t> (</a:t>
            </a:r>
            <a:r>
              <a:rPr lang="ko-KR" altLang="en-US" dirty="0"/>
              <a:t>다음으로 이어짐</a:t>
            </a:r>
            <a:r>
              <a:rPr lang="en-US" altLang="ko-KR" dirty="0"/>
              <a:t>) [</a:t>
            </a:r>
            <a:r>
              <a:rPr lang="ko-KR" altLang="en-US" dirty="0"/>
              <a:t>제출 시에 </a:t>
            </a:r>
            <a:r>
              <a:rPr lang="en-US" altLang="ko-KR" dirty="0"/>
              <a:t>Ppractice</a:t>
            </a:r>
            <a:r>
              <a:rPr lang="en-US" altLang="ko-KR" b="1" dirty="0">
                <a:solidFill>
                  <a:srgbClr val="FF0000"/>
                </a:solidFill>
              </a:rPr>
              <a:t>1</a:t>
            </a:r>
            <a:r>
              <a:rPr lang="en-US" altLang="ko-KR" dirty="0"/>
              <a:t>.zip</a:t>
            </a:r>
            <a:r>
              <a:rPr lang="ko-KR" altLang="en-US" dirty="0"/>
              <a:t>으로 수정</a:t>
            </a:r>
            <a:r>
              <a:rPr lang="en-US" altLang="ko-KR" dirty="0"/>
              <a:t>]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 algn="ctr">
              <a:buNone/>
            </a:pPr>
            <a:r>
              <a:rPr lang="en-US" altLang="ko-KR" sz="1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Ppractice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66AC7B-08B0-4577-A9C2-75D2F6A51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409D0-4666-4128-9710-62013278260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522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0E7692-043B-4888-92AC-39D8410B2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 latinLnBrk="0"/>
            <a:r>
              <a:rPr lang="en-US" altLang="ko-KR" dirty="0">
                <a:solidFill>
                  <a:srgbClr val="0070C0"/>
                </a:solidFill>
              </a:rPr>
              <a:t>3. </a:t>
            </a:r>
            <a:r>
              <a:rPr lang="ko-KR" altLang="en-US" dirty="0" err="1">
                <a:solidFill>
                  <a:srgbClr val="0070C0"/>
                </a:solidFill>
              </a:rPr>
              <a:t>언리얼</a:t>
            </a:r>
            <a:r>
              <a:rPr lang="ko-KR" altLang="en-US" dirty="0">
                <a:solidFill>
                  <a:srgbClr val="0070C0"/>
                </a:solidFill>
              </a:rPr>
              <a:t> 에디터 레이아웃 살펴보기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EC490C-66B6-41E8-9F13-4CDC4127F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언리얼</a:t>
            </a:r>
            <a:r>
              <a:rPr lang="ko-KR" altLang="en-US" dirty="0"/>
              <a:t> 에디터 레이아웃에 대해서 더 알아보자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66AC7B-08B0-4577-A9C2-75D2F6A51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409D0-4666-4128-9710-62013278260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311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0E7692-043B-4888-92AC-39D8410B2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 latinLnBrk="0"/>
            <a:r>
              <a:rPr lang="ko-KR" altLang="en-US" dirty="0"/>
              <a:t>실습 </a:t>
            </a:r>
            <a:r>
              <a:rPr lang="en-US" altLang="ko-KR" dirty="0"/>
              <a:t>[3. </a:t>
            </a:r>
            <a:r>
              <a:rPr lang="ko-KR" altLang="en-US" dirty="0" err="1"/>
              <a:t>언리얼</a:t>
            </a:r>
            <a:r>
              <a:rPr lang="ko-KR" altLang="en-US" dirty="0"/>
              <a:t> 에디터 레이아웃 살펴보기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EC490C-66B6-41E8-9F13-4CDC4127F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</a:t>
            </a:r>
            <a:r>
              <a:rPr lang="en-US" altLang="ko-KR" dirty="0" err="1"/>
              <a:t>Ppractice</a:t>
            </a:r>
            <a:r>
              <a:rPr lang="en-US" altLang="ko-KR" dirty="0"/>
              <a:t> (</a:t>
            </a:r>
            <a:r>
              <a:rPr lang="ko-KR" altLang="en-US" dirty="0"/>
              <a:t>다음으로 이어짐</a:t>
            </a:r>
            <a:r>
              <a:rPr lang="en-US" altLang="ko-KR" dirty="0"/>
              <a:t>) [</a:t>
            </a:r>
            <a:r>
              <a:rPr lang="ko-KR" altLang="en-US" dirty="0"/>
              <a:t>제출 시에 </a:t>
            </a:r>
            <a:r>
              <a:rPr lang="en-US" altLang="ko-KR" dirty="0"/>
              <a:t>Ppractice</a:t>
            </a:r>
            <a:r>
              <a:rPr lang="en-US" altLang="ko-KR" b="1" dirty="0">
                <a:solidFill>
                  <a:srgbClr val="FF0000"/>
                </a:solidFill>
              </a:rPr>
              <a:t>2</a:t>
            </a:r>
            <a:r>
              <a:rPr lang="en-US" altLang="ko-KR" dirty="0"/>
              <a:t>.zip</a:t>
            </a:r>
            <a:r>
              <a:rPr lang="ko-KR" altLang="en-US" dirty="0"/>
              <a:t>으로 수정</a:t>
            </a:r>
            <a:r>
              <a:rPr lang="en-US" altLang="ko-KR" dirty="0"/>
              <a:t>])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 algn="ctr">
              <a:buNone/>
            </a:pPr>
            <a:r>
              <a:rPr lang="en-US" altLang="ko-KR" sz="1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Ppractice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66AC7B-08B0-4577-A9C2-75D2F6A51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409D0-4666-4128-9710-62013278260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340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46F513-FF95-4396-B543-702FE4EC0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70C0"/>
                </a:solidFill>
              </a:rPr>
              <a:t>4. </a:t>
            </a:r>
            <a:r>
              <a:rPr lang="ko-KR" altLang="en-US" dirty="0" err="1">
                <a:solidFill>
                  <a:srgbClr val="0070C0"/>
                </a:solidFill>
              </a:rPr>
              <a:t>뷰포트의</a:t>
            </a:r>
            <a:r>
              <a:rPr lang="ko-KR" altLang="en-US" dirty="0">
                <a:solidFill>
                  <a:srgbClr val="0070C0"/>
                </a:solidFill>
              </a:rPr>
              <a:t> 좌표계와 투사 유형 이해하기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1A6527-4984-4414-B63F-49FDA6953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뷰포트에</a:t>
            </a:r>
            <a:r>
              <a:rPr lang="ko-KR" altLang="en-US" dirty="0"/>
              <a:t> 익숙해지도록 연습해보자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 err="1"/>
              <a:t>뷰포트란</a:t>
            </a:r>
            <a:endParaRPr lang="en-US" altLang="ko-KR" dirty="0"/>
          </a:p>
          <a:p>
            <a:pPr lvl="1"/>
            <a:r>
              <a:rPr lang="ko-KR" altLang="en-US" dirty="0" err="1"/>
              <a:t>언리얼</a:t>
            </a:r>
            <a:r>
              <a:rPr lang="ko-KR" altLang="en-US" dirty="0"/>
              <a:t> 엔진에 생성되는 월드를 보는 창임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목차</a:t>
            </a:r>
            <a:endParaRPr lang="en-US" altLang="ko-KR" dirty="0"/>
          </a:p>
          <a:p>
            <a:pPr lvl="1"/>
            <a:r>
              <a:rPr lang="ko-KR" altLang="en-US" dirty="0" err="1"/>
              <a:t>뷰포트</a:t>
            </a:r>
            <a:r>
              <a:rPr lang="ko-KR" altLang="en-US" dirty="0"/>
              <a:t> 기본</a:t>
            </a:r>
            <a:endParaRPr lang="en-US" altLang="ko-KR" dirty="0"/>
          </a:p>
          <a:p>
            <a:pPr lvl="1"/>
            <a:r>
              <a:rPr lang="ko-KR" altLang="en-US" dirty="0" err="1"/>
              <a:t>뷰포트</a:t>
            </a:r>
            <a:r>
              <a:rPr lang="ko-KR" altLang="en-US" dirty="0"/>
              <a:t> 조작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 err="1"/>
              <a:t>뷰포트</a:t>
            </a:r>
            <a:r>
              <a:rPr lang="ko-KR" altLang="en-US" dirty="0"/>
              <a:t> 조작</a:t>
            </a:r>
            <a:endParaRPr lang="en-US" altLang="ko-KR" dirty="0"/>
          </a:p>
          <a:p>
            <a:pPr lvl="1"/>
            <a:r>
              <a:rPr lang="ko-KR" altLang="en-US" dirty="0"/>
              <a:t>내비게이션 조작 </a:t>
            </a:r>
            <a:r>
              <a:rPr lang="en-US" altLang="ko-KR" dirty="0"/>
              <a:t>: </a:t>
            </a:r>
            <a:r>
              <a:rPr lang="ko-KR" altLang="en-US" dirty="0"/>
              <a:t>카메라를 움직임</a:t>
            </a:r>
            <a:endParaRPr lang="en-US" altLang="ko-KR" dirty="0"/>
          </a:p>
          <a:p>
            <a:pPr lvl="1"/>
            <a:r>
              <a:rPr lang="ko-KR" altLang="en-US" dirty="0"/>
              <a:t>트랜스폼 조작 </a:t>
            </a:r>
            <a:r>
              <a:rPr lang="en-US" altLang="ko-KR" dirty="0"/>
              <a:t>: </a:t>
            </a:r>
            <a:r>
              <a:rPr lang="ko-KR" altLang="en-US" dirty="0"/>
              <a:t>객체를 움직임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F15DF2-04AE-4FB5-90D8-AEF12E463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409D0-4666-4128-9710-62013278260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8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언리얼</a:t>
            </a:r>
            <a:r>
              <a:rPr lang="ko-KR" altLang="en-US" dirty="0"/>
              <a:t> 엔진 좌표계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046178"/>
            <a:ext cx="10972800" cy="5240343"/>
          </a:xfrm>
        </p:spPr>
        <p:txBody>
          <a:bodyPr/>
          <a:lstStyle/>
          <a:p>
            <a:r>
              <a:rPr lang="ko-KR" altLang="en-US" dirty="0" err="1"/>
              <a:t>언리얼</a:t>
            </a:r>
            <a:r>
              <a:rPr lang="ko-KR" altLang="en-US" dirty="0"/>
              <a:t> 엔진 좌표계</a:t>
            </a:r>
            <a:endParaRPr lang="en-US" altLang="ko-KR" dirty="0"/>
          </a:p>
          <a:p>
            <a:pPr lvl="1"/>
            <a:r>
              <a:rPr lang="ko-KR" altLang="en-US" dirty="0" err="1"/>
              <a:t>왼손좌표계</a:t>
            </a:r>
            <a:endParaRPr lang="en-US" altLang="ko-KR" dirty="0"/>
          </a:p>
          <a:p>
            <a:pPr lvl="1"/>
            <a:r>
              <a:rPr lang="ko-KR" altLang="en-US" dirty="0"/>
              <a:t>위가 </a:t>
            </a:r>
            <a:r>
              <a:rPr lang="en-US" altLang="ko-KR" dirty="0"/>
              <a:t>Z</a:t>
            </a:r>
            <a:r>
              <a:rPr lang="ko-KR" altLang="en-US" dirty="0"/>
              <a:t>축 </a:t>
            </a:r>
            <a:r>
              <a:rPr lang="en-US" altLang="ko-KR" dirty="0"/>
              <a:t>(Z-up), </a:t>
            </a:r>
            <a:r>
              <a:rPr lang="ko-KR" altLang="en-US" dirty="0"/>
              <a:t>정면이 </a:t>
            </a:r>
            <a:r>
              <a:rPr lang="en-US" altLang="ko-KR" dirty="0"/>
              <a:t>X</a:t>
            </a:r>
            <a:r>
              <a:rPr lang="ko-KR" altLang="en-US" dirty="0"/>
              <a:t>축</a:t>
            </a:r>
            <a:r>
              <a:rPr lang="en-US" altLang="ko-KR" dirty="0"/>
              <a:t> (X-front)</a:t>
            </a:r>
          </a:p>
          <a:p>
            <a:pPr lvl="1"/>
            <a:r>
              <a:rPr lang="en-US" altLang="ko-KR" dirty="0"/>
              <a:t>X,Y,Z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RGB(</a:t>
            </a:r>
            <a:r>
              <a:rPr lang="en-US" altLang="ko-KR" dirty="0" err="1"/>
              <a:t>red,green,blue</a:t>
            </a:r>
            <a:r>
              <a:rPr lang="en-US" altLang="ko-KR" dirty="0"/>
              <a:t>)</a:t>
            </a:r>
            <a:r>
              <a:rPr lang="ko-KR" altLang="en-US" dirty="0"/>
              <a:t>로 표시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비교</a:t>
            </a:r>
            <a:endParaRPr lang="en-US" altLang="ko-KR" dirty="0"/>
          </a:p>
          <a:p>
            <a:pPr lvl="1"/>
            <a:r>
              <a:rPr lang="ko-KR" altLang="en-US" dirty="0" err="1"/>
              <a:t>왼손좌표계</a:t>
            </a:r>
            <a:endParaRPr lang="en-US" altLang="ko-KR" dirty="0"/>
          </a:p>
          <a:p>
            <a:pPr lvl="2"/>
            <a:r>
              <a:rPr lang="en-US" altLang="ko-KR" dirty="0" err="1"/>
              <a:t>UnrealEngine</a:t>
            </a:r>
            <a:r>
              <a:rPr lang="en-US" altLang="ko-KR" dirty="0"/>
              <a:t>, Unity, DirectX, </a:t>
            </a:r>
            <a:r>
              <a:rPr lang="en-US" altLang="ko-KR" dirty="0" err="1"/>
              <a:t>Zbrush</a:t>
            </a:r>
            <a:r>
              <a:rPr lang="en-US" altLang="ko-KR" dirty="0"/>
              <a:t>, …</a:t>
            </a:r>
          </a:p>
          <a:p>
            <a:pPr lvl="3"/>
            <a:r>
              <a:rPr lang="en-US" altLang="ko-KR" dirty="0"/>
              <a:t>Unity:</a:t>
            </a:r>
            <a:r>
              <a:rPr lang="ko-KR" altLang="en-US" dirty="0"/>
              <a:t> 정면이 </a:t>
            </a:r>
            <a:r>
              <a:rPr lang="en-US" altLang="ko-KR" dirty="0"/>
              <a:t>+z, </a:t>
            </a:r>
            <a:r>
              <a:rPr lang="ko-KR" altLang="en-US" dirty="0"/>
              <a:t>위가 </a:t>
            </a:r>
            <a:r>
              <a:rPr lang="en-US" altLang="ko-KR" dirty="0"/>
              <a:t>+y</a:t>
            </a:r>
          </a:p>
          <a:p>
            <a:pPr lvl="1"/>
            <a:r>
              <a:rPr lang="ko-KR" altLang="en-US" dirty="0" err="1"/>
              <a:t>오른손좌표계</a:t>
            </a:r>
            <a:endParaRPr lang="en-US" altLang="ko-KR" dirty="0"/>
          </a:p>
          <a:p>
            <a:pPr lvl="2"/>
            <a:r>
              <a:rPr lang="en-US" altLang="ko-KR" dirty="0"/>
              <a:t>OpenGL, Max, …</a:t>
            </a:r>
          </a:p>
          <a:p>
            <a:pPr lvl="3"/>
            <a:r>
              <a:rPr lang="en-US" altLang="ko-KR" dirty="0"/>
              <a:t>Max: </a:t>
            </a:r>
            <a:r>
              <a:rPr lang="ko-KR" altLang="en-US" dirty="0"/>
              <a:t>정면이 </a:t>
            </a:r>
            <a:r>
              <a:rPr lang="en-US" altLang="ko-KR" dirty="0"/>
              <a:t>+z, </a:t>
            </a:r>
            <a:r>
              <a:rPr lang="ko-KR" altLang="en-US" dirty="0"/>
              <a:t>위가 </a:t>
            </a:r>
            <a:r>
              <a:rPr lang="en-US" altLang="ko-KR" dirty="0"/>
              <a:t>+y;</a:t>
            </a:r>
          </a:p>
          <a:p>
            <a:pPr lvl="1"/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80F2B5-6873-4B34-889F-BEB548FFF8A3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  <p:pic>
        <p:nvPicPr>
          <p:cNvPr id="1026" name="Picture 2" descr="http://pds4.egloos.com/pds/200701/24/83/d0024483_0801514.gif">
            <a:extLst>
              <a:ext uri="{FF2B5EF4-FFF2-40B4-BE49-F238E27FC236}">
                <a16:creationId xmlns:a16="http://schemas.microsoft.com/office/drawing/2014/main" id="{F07629C2-7007-4074-B9EB-2A6843598D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38"/>
          <a:stretch/>
        </p:blipFill>
        <p:spPr bwMode="auto">
          <a:xfrm>
            <a:off x="6968839" y="1271526"/>
            <a:ext cx="2115121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t1.daumcdn.net/cfile/tistory/2201F9505714708C15">
            <a:extLst>
              <a:ext uri="{FF2B5EF4-FFF2-40B4-BE49-F238E27FC236}">
                <a16:creationId xmlns:a16="http://schemas.microsoft.com/office/drawing/2014/main" id="{F07F2874-87BA-49CF-8F6B-F0FD3EB9C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084" y="3243201"/>
            <a:ext cx="1584593" cy="156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5281BD-D9F1-45AE-8F89-5B8B4130C8DB}"/>
              </a:ext>
            </a:extLst>
          </p:cNvPr>
          <p:cNvSpPr txBox="1"/>
          <p:nvPr/>
        </p:nvSpPr>
        <p:spPr>
          <a:xfrm>
            <a:off x="7176120" y="2132856"/>
            <a:ext cx="3642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latin typeface="+mn-ea"/>
                <a:ea typeface="+mn-ea"/>
                <a:cs typeface="Times New Roman" panose="02020603050405020304" pitchFamily="18" charset="0"/>
              </a:rPr>
              <a:t>후면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7D3476-B841-45B5-9E3A-923750A5FF3A}"/>
              </a:ext>
            </a:extLst>
          </p:cNvPr>
          <p:cNvSpPr txBox="1"/>
          <p:nvPr/>
        </p:nvSpPr>
        <p:spPr>
          <a:xfrm>
            <a:off x="8665622" y="2166871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n-ea"/>
                <a:ea typeface="+mn-ea"/>
                <a:cs typeface="Times New Roman" panose="02020603050405020304" pitchFamily="18" charset="0"/>
              </a:rPr>
              <a:t>정면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78B9F9-BD4B-4DCE-8243-FEADD0954134}"/>
              </a:ext>
            </a:extLst>
          </p:cNvPr>
          <p:cNvSpPr txBox="1"/>
          <p:nvPr/>
        </p:nvSpPr>
        <p:spPr>
          <a:xfrm>
            <a:off x="7592800" y="1102053"/>
            <a:ext cx="441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latin typeface="+mn-ea"/>
                <a:ea typeface="+mn-ea"/>
                <a:cs typeface="Times New Roman" panose="02020603050405020304" pitchFamily="18" charset="0"/>
              </a:rPr>
              <a:t>위쪽</a:t>
            </a:r>
            <a:endParaRPr lang="ko-KR" altLang="en-US" sz="10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844DA1-401A-4137-922E-81FFC96E1706}"/>
              </a:ext>
            </a:extLst>
          </p:cNvPr>
          <p:cNvSpPr txBox="1"/>
          <p:nvPr/>
        </p:nvSpPr>
        <p:spPr>
          <a:xfrm>
            <a:off x="7608168" y="2584972"/>
            <a:ext cx="3642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>
                <a:latin typeface="+mn-ea"/>
                <a:ea typeface="+mn-ea"/>
                <a:cs typeface="Times New Roman" panose="02020603050405020304" pitchFamily="18" charset="0"/>
              </a:rPr>
              <a:t>아래</a:t>
            </a:r>
            <a:endParaRPr lang="ko-KR" altLang="en-US" sz="7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FD8B1C-8A88-4D7B-A595-D93DF83572A7}"/>
              </a:ext>
            </a:extLst>
          </p:cNvPr>
          <p:cNvSpPr txBox="1"/>
          <p:nvPr/>
        </p:nvSpPr>
        <p:spPr>
          <a:xfrm>
            <a:off x="6860717" y="2821052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>
                <a:latin typeface="+mn-ea"/>
                <a:cs typeface="Times New Roman" panose="02020603050405020304" pitchFamily="18" charset="0"/>
              </a:rPr>
              <a:t>오른쪽</a:t>
            </a:r>
            <a:endParaRPr lang="ko-KR" altLang="en-US" sz="10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3EFC83-22BB-4B18-A4FC-637033E9417C}"/>
              </a:ext>
            </a:extLst>
          </p:cNvPr>
          <p:cNvSpPr txBox="1"/>
          <p:nvPr/>
        </p:nvSpPr>
        <p:spPr>
          <a:xfrm>
            <a:off x="7756295" y="4449056"/>
            <a:ext cx="212418" cy="231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  <a:ea typeface="+mn-ea"/>
                <a:cs typeface="Times New Roman" panose="02020603050405020304" pitchFamily="18" charset="0"/>
              </a:rPr>
              <a:t>X</a:t>
            </a:r>
            <a:endParaRPr lang="ko-KR" altLang="en-US" sz="9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8DDDE62-2974-489F-9987-A3103C47A7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4871269"/>
            <a:ext cx="2884897" cy="1116431"/>
          </a:xfrm>
          <a:prstGeom prst="rect">
            <a:avLst/>
          </a:prstGeom>
        </p:spPr>
      </p:pic>
      <p:pic>
        <p:nvPicPr>
          <p:cNvPr id="18" name="Picture 0">
            <a:extLst>
              <a:ext uri="{FF2B5EF4-FFF2-40B4-BE49-F238E27FC236}">
                <a16:creationId xmlns:a16="http://schemas.microsoft.com/office/drawing/2014/main" id="{40DD3C61-AC38-4EB1-A079-883979387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617857" y="1056762"/>
            <a:ext cx="1976755" cy="177355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DDF3E2-99F5-4503-A18D-BE20841AD9E1}"/>
              </a:ext>
            </a:extLst>
          </p:cNvPr>
          <p:cNvSpPr txBox="1"/>
          <p:nvPr/>
        </p:nvSpPr>
        <p:spPr>
          <a:xfrm>
            <a:off x="7684060" y="3429000"/>
            <a:ext cx="212418" cy="231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  <a:ea typeface="+mn-ea"/>
                <a:cs typeface="Times New Roman" panose="02020603050405020304" pitchFamily="18" charset="0"/>
              </a:rPr>
              <a:t>y</a:t>
            </a:r>
            <a:endParaRPr lang="ko-KR" altLang="en-US" sz="9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142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뷰포트 유형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뷰포트 유형</a:t>
            </a:r>
            <a:endParaRPr lang="en-US" altLang="ko-KR" dirty="0"/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원근법</a:t>
            </a:r>
            <a:r>
              <a:rPr lang="en-US" altLang="ko-KR" dirty="0"/>
              <a:t>”(Perspective): </a:t>
            </a:r>
            <a:r>
              <a:rPr lang="ko-KR" altLang="en-US" dirty="0"/>
              <a:t>게임에서와 마찬가지 방식으로 돌아다닐 수 있는 </a:t>
            </a:r>
            <a:r>
              <a:rPr lang="en-US" altLang="ko-KR" dirty="0"/>
              <a:t>3D</a:t>
            </a:r>
            <a:r>
              <a:rPr lang="ko-KR" altLang="en-US" dirty="0"/>
              <a:t> 방식</a:t>
            </a:r>
            <a:endParaRPr lang="en-US" altLang="ko-KR" dirty="0"/>
          </a:p>
          <a:p>
            <a:pPr lvl="1"/>
            <a:r>
              <a:rPr lang="en-US" altLang="ko-KR" dirty="0"/>
              <a:t>“</a:t>
            </a:r>
            <a:r>
              <a:rPr lang="ko-KR" altLang="en-US" dirty="0" err="1"/>
              <a:t>직교법</a:t>
            </a:r>
            <a:r>
              <a:rPr lang="en-US" altLang="ko-KR" dirty="0"/>
              <a:t>”(Orthographic): </a:t>
            </a:r>
            <a:r>
              <a:rPr lang="ko-KR" altLang="en-US" dirty="0"/>
              <a:t>건축 설계도와 같은 도면 작업이 가능한 </a:t>
            </a:r>
            <a:r>
              <a:rPr lang="en-US" altLang="ko-KR" dirty="0"/>
              <a:t>2D </a:t>
            </a:r>
            <a:r>
              <a:rPr lang="ko-KR" altLang="en-US" dirty="0"/>
              <a:t>방식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 err="1"/>
              <a:t>단축기</a:t>
            </a:r>
            <a:r>
              <a:rPr lang="en-US" altLang="ko-KR" dirty="0"/>
              <a:t>: </a:t>
            </a:r>
            <a:r>
              <a:rPr lang="en-US" altLang="ko-KR" b="1" dirty="0" err="1"/>
              <a:t>Alt</a:t>
            </a:r>
            <a:r>
              <a:rPr lang="en-US" altLang="ko-KR" dirty="0" err="1"/>
              <a:t>+</a:t>
            </a:r>
            <a:r>
              <a:rPr lang="en-US" altLang="ko-KR" b="1" dirty="0" err="1"/>
              <a:t>g</a:t>
            </a:r>
            <a:r>
              <a:rPr lang="en-US" altLang="ko-KR" dirty="0" err="1"/>
              <a:t>,</a:t>
            </a:r>
            <a:r>
              <a:rPr lang="en-US" altLang="ko-KR" b="1" dirty="0" err="1"/>
              <a:t>h</a:t>
            </a:r>
            <a:r>
              <a:rPr lang="en-US" altLang="ko-KR" dirty="0" err="1"/>
              <a:t>,</a:t>
            </a:r>
            <a:r>
              <a:rPr lang="en-US" altLang="ko-KR" b="1" dirty="0" err="1"/>
              <a:t>j</a:t>
            </a:r>
            <a:r>
              <a:rPr lang="en-US" altLang="ko-KR" dirty="0" err="1"/>
              <a:t>,</a:t>
            </a:r>
            <a:r>
              <a:rPr lang="en-US" altLang="ko-KR" b="1" dirty="0" err="1"/>
              <a:t>k</a:t>
            </a:r>
            <a:r>
              <a:rPr lang="en-US" altLang="ko-KR" dirty="0"/>
              <a:t> (</a:t>
            </a:r>
            <a:r>
              <a:rPr lang="ko-KR" altLang="en-US" dirty="0"/>
              <a:t>원근</a:t>
            </a:r>
            <a:r>
              <a:rPr lang="en-US" altLang="ko-KR" dirty="0"/>
              <a:t>, </a:t>
            </a:r>
            <a:r>
              <a:rPr lang="ko-KR" altLang="en-US" dirty="0"/>
              <a:t>정면</a:t>
            </a:r>
            <a:r>
              <a:rPr lang="en-US" altLang="ko-KR" dirty="0"/>
              <a:t>, </a:t>
            </a:r>
            <a:r>
              <a:rPr lang="ko-KR" altLang="en-US" dirty="0"/>
              <a:t>상단</a:t>
            </a:r>
            <a:r>
              <a:rPr lang="en-US" altLang="ko-KR" dirty="0"/>
              <a:t>, </a:t>
            </a:r>
            <a:r>
              <a:rPr lang="ko-KR" altLang="en-US" dirty="0"/>
              <a:t>측면</a:t>
            </a:r>
            <a:r>
              <a:rPr lang="en-US" altLang="ko-KR" dirty="0"/>
              <a:t>)</a:t>
            </a:r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80F2B5-6873-4B34-889F-BEB548FFF8A3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  <p:pic>
        <p:nvPicPr>
          <p:cNvPr id="10242" name="Picture 2" descr="D:\Home\Temp\untitl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3437348"/>
            <a:ext cx="2016224" cy="1809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D:\Home\Temp\untitl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68" y="3437347"/>
            <a:ext cx="2016224" cy="1809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:\Home\Temp\untitl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248" y="3437346"/>
            <a:ext cx="2016224" cy="1809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D:\Home\Temp\untitle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008" y="3429378"/>
            <a:ext cx="2016224" cy="1809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423593" y="3160349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Arial Black" panose="020B0A04020102020204" pitchFamily="34" charset="0"/>
              </a:rPr>
              <a:t>g</a:t>
            </a:r>
            <a:r>
              <a:rPr lang="ko-KR" altLang="en-US" sz="1200" dirty="0">
                <a:latin typeface="+mn-ea"/>
                <a:ea typeface="+mn-ea"/>
              </a:rPr>
              <a:t> 원근</a:t>
            </a:r>
            <a:r>
              <a:rPr lang="en-US" altLang="ko-KR" sz="1200" dirty="0">
                <a:latin typeface="+mn-ea"/>
                <a:ea typeface="+mn-ea"/>
              </a:rPr>
              <a:t>(3D)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83920" y="3152379"/>
            <a:ext cx="2032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Arial Black" panose="020B0A04020102020204" pitchFamily="34" charset="0"/>
              </a:rPr>
              <a:t>h</a:t>
            </a:r>
            <a:r>
              <a:rPr lang="ko-KR" altLang="en-US" sz="1200" dirty="0">
                <a:latin typeface="+mn-ea"/>
                <a:ea typeface="+mn-ea"/>
              </a:rPr>
              <a:t> 정면</a:t>
            </a:r>
            <a:r>
              <a:rPr lang="en-US" altLang="ko-KR" sz="1200" dirty="0">
                <a:latin typeface="+mn-ea"/>
                <a:ea typeface="+mn-ea"/>
              </a:rPr>
              <a:t>Front (X</a:t>
            </a:r>
            <a:r>
              <a:rPr lang="ko-KR" altLang="en-US" sz="1200" dirty="0">
                <a:latin typeface="+mn-ea"/>
                <a:ea typeface="+mn-ea"/>
              </a:rPr>
              <a:t>축</a:t>
            </a:r>
            <a:r>
              <a:rPr lang="en-US" altLang="ko-KR" sz="1200" dirty="0">
                <a:latin typeface="+mn-ea"/>
              </a:rPr>
              <a:t>) [</a:t>
            </a:r>
            <a:r>
              <a:rPr lang="en-US" altLang="ko-KR" sz="1200" b="1" dirty="0">
                <a:solidFill>
                  <a:srgbClr val="FF0000"/>
                </a:solidFill>
                <a:latin typeface="Arial Black" panose="020B0A04020102020204" pitchFamily="34" charset="0"/>
              </a:rPr>
              <a:t>H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후면</a:t>
            </a:r>
            <a:r>
              <a:rPr lang="en-US" altLang="ko-KR" sz="1000" dirty="0">
                <a:latin typeface="+mn-ea"/>
              </a:rPr>
              <a:t>]</a:t>
            </a:r>
            <a:r>
              <a:rPr lang="ko-KR" altLang="en-US" sz="1000" dirty="0">
                <a:latin typeface="+mn-ea"/>
              </a:rPr>
              <a:t> 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21969" y="3152378"/>
            <a:ext cx="2383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Arial Black" panose="020B0A04020102020204" pitchFamily="34" charset="0"/>
              </a:rPr>
              <a:t>k</a:t>
            </a:r>
            <a:r>
              <a:rPr lang="ko-KR" altLang="en-US" sz="1200" dirty="0">
                <a:latin typeface="+mn-ea"/>
                <a:ea typeface="+mn-ea"/>
              </a:rPr>
              <a:t> 왼쪽</a:t>
            </a:r>
            <a:r>
              <a:rPr lang="en-US" altLang="ko-KR" sz="900" dirty="0" err="1">
                <a:latin typeface="+mn-ea"/>
                <a:ea typeface="+mn-ea"/>
              </a:rPr>
              <a:t>Left</a:t>
            </a:r>
            <a:r>
              <a:rPr lang="en-US" altLang="ko-KR" sz="1200" dirty="0" err="1">
                <a:latin typeface="+mn-ea"/>
                <a:ea typeface="+mn-ea"/>
              </a:rPr>
              <a:t>Side</a:t>
            </a:r>
            <a:r>
              <a:rPr lang="en-US" altLang="ko-KR" sz="1200" dirty="0">
                <a:latin typeface="+mn-ea"/>
                <a:ea typeface="+mn-ea"/>
              </a:rPr>
              <a:t> (-Y</a:t>
            </a:r>
            <a:r>
              <a:rPr lang="ko-KR" altLang="en-US" sz="1200" dirty="0">
                <a:latin typeface="+mn-ea"/>
                <a:ea typeface="+mn-ea"/>
              </a:rPr>
              <a:t>축</a:t>
            </a:r>
            <a:r>
              <a:rPr lang="en-US" altLang="ko-KR" sz="1200" dirty="0">
                <a:latin typeface="+mn-ea"/>
                <a:ea typeface="+mn-ea"/>
              </a:rPr>
              <a:t>) </a:t>
            </a:r>
            <a:r>
              <a:rPr lang="en-US" altLang="ko-KR" sz="1200" dirty="0">
                <a:latin typeface="+mn-ea"/>
              </a:rPr>
              <a:t>[</a:t>
            </a:r>
            <a:r>
              <a:rPr lang="en-US" altLang="ko-KR" sz="1200" b="1" dirty="0">
                <a:solidFill>
                  <a:srgbClr val="FF0000"/>
                </a:solidFill>
                <a:latin typeface="Arial Black" panose="020B0A04020102020204" pitchFamily="34" charset="0"/>
              </a:rPr>
              <a:t>K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오른쪽</a:t>
            </a:r>
            <a:r>
              <a:rPr lang="en-US" altLang="ko-KR" sz="1200" dirty="0">
                <a:latin typeface="+mn-ea"/>
              </a:rPr>
              <a:t>]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88568" y="3171417"/>
            <a:ext cx="19068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Arial Black" panose="020B0A04020102020204" pitchFamily="34" charset="0"/>
              </a:rPr>
              <a:t>j</a:t>
            </a:r>
            <a:r>
              <a:rPr lang="ko-KR" altLang="en-US" sz="1200" dirty="0">
                <a:latin typeface="+mn-ea"/>
                <a:ea typeface="+mn-ea"/>
              </a:rPr>
              <a:t> 상단</a:t>
            </a:r>
            <a:r>
              <a:rPr lang="en-US" altLang="ko-KR" sz="1200" dirty="0">
                <a:latin typeface="+mn-ea"/>
                <a:ea typeface="+mn-ea"/>
              </a:rPr>
              <a:t>Top (Z</a:t>
            </a:r>
            <a:r>
              <a:rPr lang="ko-KR" altLang="en-US" sz="1200" dirty="0">
                <a:latin typeface="+mn-ea"/>
                <a:ea typeface="+mn-ea"/>
              </a:rPr>
              <a:t>축</a:t>
            </a:r>
            <a:r>
              <a:rPr lang="en-US" altLang="ko-KR" sz="1200" dirty="0">
                <a:latin typeface="+mn-ea"/>
                <a:ea typeface="+mn-ea"/>
              </a:rPr>
              <a:t>)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[</a:t>
            </a:r>
            <a:r>
              <a:rPr lang="en-US" altLang="ko-KR" sz="1200" b="1" dirty="0">
                <a:solidFill>
                  <a:srgbClr val="FF0000"/>
                </a:solidFill>
                <a:latin typeface="Arial Black" panose="020B0A04020102020204" pitchFamily="34" charset="0"/>
              </a:rPr>
              <a:t>J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하단</a:t>
            </a:r>
            <a:r>
              <a:rPr lang="en-US" altLang="ko-KR" sz="1200" dirty="0">
                <a:latin typeface="+mn-ea"/>
              </a:rPr>
              <a:t>]</a:t>
            </a:r>
            <a:r>
              <a:rPr lang="ko-KR" altLang="en-US" sz="1200" dirty="0">
                <a:latin typeface="+mn-ea"/>
              </a:rPr>
              <a:t> </a:t>
            </a:r>
            <a:endParaRPr lang="ko-KR" altLang="en-US" sz="1200" dirty="0">
              <a:latin typeface="+mn-ea"/>
              <a:ea typeface="+mn-ea"/>
            </a:endParaRPr>
          </a:p>
        </p:txBody>
      </p:sp>
      <p:pic>
        <p:nvPicPr>
          <p:cNvPr id="1026" name="Picture 2" descr="C:\Home\Temp\19012_6371_1229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48" y="2204864"/>
            <a:ext cx="2802708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/>
          <p:cNvSpPr/>
          <p:nvPr/>
        </p:nvSpPr>
        <p:spPr>
          <a:xfrm>
            <a:off x="8448449" y="256490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8632190" y="2560141"/>
            <a:ext cx="216024" cy="216024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8822403" y="2560141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9000614" y="2564904"/>
            <a:ext cx="216024" cy="216024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>
            <a:stCxn id="11" idx="0"/>
            <a:endCxn id="16" idx="4"/>
          </p:cNvCxnSpPr>
          <p:nvPr/>
        </p:nvCxnSpPr>
        <p:spPr>
          <a:xfrm flipV="1">
            <a:off x="5100096" y="2776165"/>
            <a:ext cx="3640106" cy="376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12" idx="0"/>
            <a:endCxn id="18" idx="4"/>
          </p:cNvCxnSpPr>
          <p:nvPr/>
        </p:nvCxnSpPr>
        <p:spPr>
          <a:xfrm flipH="1" flipV="1">
            <a:off x="9108626" y="2780928"/>
            <a:ext cx="305336" cy="371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13" idx="0"/>
            <a:endCxn id="17" idx="4"/>
          </p:cNvCxnSpPr>
          <p:nvPr/>
        </p:nvCxnSpPr>
        <p:spPr>
          <a:xfrm flipV="1">
            <a:off x="7241970" y="2776165"/>
            <a:ext cx="1688445" cy="3952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stCxn id="10" idx="0"/>
            <a:endCxn id="6" idx="4"/>
          </p:cNvCxnSpPr>
          <p:nvPr/>
        </p:nvCxnSpPr>
        <p:spPr>
          <a:xfrm flipV="1">
            <a:off x="2892632" y="2780928"/>
            <a:ext cx="5663829" cy="3794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3" descr="D:\Home\Temp\LE_Trans_Widget[1]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7" t="9227" r="9492" b="9871"/>
          <a:stretch/>
        </p:blipFill>
        <p:spPr bwMode="auto">
          <a:xfrm>
            <a:off x="2455512" y="5374262"/>
            <a:ext cx="942434" cy="86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2720412" y="5374262"/>
            <a:ext cx="279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ko-KR" altLang="en-US" sz="11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23592" y="5903694"/>
            <a:ext cx="2872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ko-KR" altLang="en-US" sz="1100" b="1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151492" y="5806310"/>
            <a:ext cx="2872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ko-KR" altLang="en-US" sz="11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Picture 3" descr="D:\Home\Temp\LE_Trans_Widget[1]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7" t="9227" r="9492" b="9871"/>
          <a:stretch/>
        </p:blipFill>
        <p:spPr bwMode="auto">
          <a:xfrm>
            <a:off x="8925799" y="5373216"/>
            <a:ext cx="942434" cy="86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9190699" y="5373216"/>
            <a:ext cx="279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ko-KR" altLang="en-US" sz="11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893879" y="5902648"/>
            <a:ext cx="2872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ko-KR" altLang="en-US" sz="1100" b="1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621779" y="5805264"/>
            <a:ext cx="2872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ko-KR" altLang="en-US" sz="11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아래쪽 화살표 6"/>
          <p:cNvSpPr/>
          <p:nvPr/>
        </p:nvSpPr>
        <p:spPr>
          <a:xfrm rot="14220984">
            <a:off x="8750058" y="6143954"/>
            <a:ext cx="287645" cy="195814"/>
          </a:xfrm>
          <a:prstGeom prst="downArrow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아래쪽 화살표 34"/>
          <p:cNvSpPr/>
          <p:nvPr/>
        </p:nvSpPr>
        <p:spPr>
          <a:xfrm rot="3450070">
            <a:off x="9510674" y="5630956"/>
            <a:ext cx="287645" cy="195814"/>
          </a:xfrm>
          <a:prstGeom prst="downArrow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8677855" y="6165305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latin typeface="+mn-ea"/>
                <a:ea typeface="+mn-ea"/>
                <a:cs typeface="Times New Roman" panose="02020603050405020304" pitchFamily="18" charset="0"/>
              </a:rPr>
              <a:t>왼쪽 </a:t>
            </a:r>
            <a:r>
              <a:rPr lang="en-US" altLang="ko-KR" sz="700" b="1" dirty="0">
                <a:latin typeface="+mn-ea"/>
                <a:ea typeface="+mn-ea"/>
                <a:cs typeface="Times New Roman" panose="02020603050405020304" pitchFamily="18" charset="0"/>
              </a:rPr>
              <a:t>K</a:t>
            </a:r>
            <a:endParaRPr lang="ko-KR" altLang="en-US" sz="7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522653" y="5628836"/>
            <a:ext cx="50366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solidFill>
                  <a:schemeClr val="accent6"/>
                </a:solidFill>
                <a:latin typeface="+mn-ea"/>
                <a:ea typeface="+mn-ea"/>
                <a:cs typeface="Times New Roman" panose="02020603050405020304" pitchFamily="18" charset="0"/>
              </a:rPr>
              <a:t>오른쪽</a:t>
            </a:r>
            <a:r>
              <a:rPr lang="en-US" altLang="ko-KR" sz="700" b="1" dirty="0">
                <a:solidFill>
                  <a:schemeClr val="accent6"/>
                </a:solidFill>
                <a:latin typeface="+mn-ea"/>
                <a:ea typeface="+mn-ea"/>
                <a:cs typeface="Times New Roman" panose="02020603050405020304" pitchFamily="18" charset="0"/>
              </a:rPr>
              <a:t>k</a:t>
            </a:r>
            <a:endParaRPr lang="ko-KR" altLang="en-US" sz="700" b="1" dirty="0">
              <a:solidFill>
                <a:schemeClr val="accent6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8" name="Picture 3" descr="D:\Home\Temp\LE_Trans_Widget[1]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7" t="9227" r="9492" b="9871"/>
          <a:stretch/>
        </p:blipFill>
        <p:spPr bwMode="auto">
          <a:xfrm>
            <a:off x="6631976" y="5373216"/>
            <a:ext cx="942434" cy="86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6896876" y="5373216"/>
            <a:ext cx="279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ko-KR" altLang="en-US" sz="11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00056" y="5902648"/>
            <a:ext cx="2872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ko-KR" altLang="en-US" sz="1100" b="1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327956" y="5805264"/>
            <a:ext cx="2872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ko-KR" altLang="en-US" sz="11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아래쪽 화살표 41"/>
          <p:cNvSpPr/>
          <p:nvPr/>
        </p:nvSpPr>
        <p:spPr>
          <a:xfrm rot="10800000">
            <a:off x="6974579" y="6041497"/>
            <a:ext cx="287645" cy="195814"/>
          </a:xfrm>
          <a:prstGeom prst="downArrow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아래쪽 화살표 42"/>
          <p:cNvSpPr/>
          <p:nvPr/>
        </p:nvSpPr>
        <p:spPr>
          <a:xfrm>
            <a:off x="6960097" y="5231321"/>
            <a:ext cx="287645" cy="195814"/>
          </a:xfrm>
          <a:prstGeom prst="downArrow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6966701" y="5227081"/>
            <a:ext cx="42191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latin typeface="+mn-ea"/>
                <a:ea typeface="+mn-ea"/>
                <a:cs typeface="Times New Roman" panose="02020603050405020304" pitchFamily="18" charset="0"/>
              </a:rPr>
              <a:t>상단 </a:t>
            </a:r>
            <a:r>
              <a:rPr lang="en-US" altLang="ko-KR" sz="700" b="1" dirty="0">
                <a:latin typeface="+mn-ea"/>
                <a:ea typeface="+mn-ea"/>
                <a:cs typeface="Times New Roman" panose="02020603050405020304" pitchFamily="18" charset="0"/>
              </a:rPr>
              <a:t>j</a:t>
            </a:r>
            <a:endParaRPr lang="ko-KR" altLang="en-US" sz="7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954287" y="6037258"/>
            <a:ext cx="4347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solidFill>
                  <a:schemeClr val="accent6"/>
                </a:solidFill>
                <a:latin typeface="+mn-ea"/>
                <a:ea typeface="+mn-ea"/>
                <a:cs typeface="Times New Roman" panose="02020603050405020304" pitchFamily="18" charset="0"/>
              </a:rPr>
              <a:t>하단 </a:t>
            </a:r>
            <a:r>
              <a:rPr lang="en-US" altLang="ko-KR" sz="700" b="1" dirty="0">
                <a:solidFill>
                  <a:schemeClr val="accent6"/>
                </a:solidFill>
                <a:latin typeface="+mn-ea"/>
                <a:ea typeface="+mn-ea"/>
                <a:cs typeface="Times New Roman" panose="02020603050405020304" pitchFamily="18" charset="0"/>
              </a:rPr>
              <a:t>J</a:t>
            </a:r>
            <a:endParaRPr lang="ko-KR" altLang="en-US" sz="700" b="1" dirty="0">
              <a:solidFill>
                <a:schemeClr val="accent6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6974578" y="6309320"/>
            <a:ext cx="143823" cy="0"/>
          </a:xfrm>
          <a:prstGeom prst="line">
            <a:avLst/>
          </a:prstGeom>
          <a:ln>
            <a:solidFill>
              <a:srgbClr val="FF0000"/>
            </a:solidFill>
            <a:headEnd type="non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 flipV="1">
            <a:off x="7122399" y="6309320"/>
            <a:ext cx="0" cy="135632"/>
          </a:xfrm>
          <a:prstGeom prst="line">
            <a:avLst/>
          </a:prstGeom>
          <a:ln>
            <a:solidFill>
              <a:srgbClr val="00B050"/>
            </a:solidFill>
            <a:head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flipH="1">
            <a:off x="7320137" y="5304354"/>
            <a:ext cx="143823" cy="0"/>
          </a:xfrm>
          <a:prstGeom prst="line">
            <a:avLst/>
          </a:prstGeom>
          <a:ln>
            <a:solidFill>
              <a:srgbClr val="FF0000"/>
            </a:solidFill>
            <a:headEnd type="triangle" w="sm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V="1">
            <a:off x="7327956" y="5309592"/>
            <a:ext cx="0" cy="135632"/>
          </a:xfrm>
          <a:prstGeom prst="line">
            <a:avLst/>
          </a:prstGeom>
          <a:ln>
            <a:solidFill>
              <a:srgbClr val="00B050"/>
            </a:solidFill>
            <a:head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flipH="1">
            <a:off x="8534033" y="6309320"/>
            <a:ext cx="143823" cy="0"/>
          </a:xfrm>
          <a:prstGeom prst="line">
            <a:avLst/>
          </a:prstGeom>
          <a:ln>
            <a:solidFill>
              <a:srgbClr val="FF0000"/>
            </a:solidFill>
            <a:headEnd type="triangle" w="sm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 flipV="1">
            <a:off x="8541852" y="6170542"/>
            <a:ext cx="0" cy="135632"/>
          </a:xfrm>
          <a:prstGeom prst="line">
            <a:avLst/>
          </a:prstGeom>
          <a:ln>
            <a:solidFill>
              <a:srgbClr val="0000FF"/>
            </a:solidFill>
            <a:headEnd type="non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flipH="1">
            <a:off x="9909038" y="5661248"/>
            <a:ext cx="143823" cy="0"/>
          </a:xfrm>
          <a:prstGeom prst="line">
            <a:avLst/>
          </a:prstGeom>
          <a:ln>
            <a:solidFill>
              <a:srgbClr val="FF0000"/>
            </a:solidFill>
            <a:headEnd type="non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 flipV="1">
            <a:off x="10046007" y="5525616"/>
            <a:ext cx="0" cy="135632"/>
          </a:xfrm>
          <a:prstGeom prst="line">
            <a:avLst/>
          </a:prstGeom>
          <a:ln>
            <a:solidFill>
              <a:srgbClr val="0000FF"/>
            </a:solidFill>
            <a:headEnd type="non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3" descr="D:\Home\Temp\LE_Trans_Widget[1]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7" t="9227" r="9492" b="9871"/>
          <a:stretch/>
        </p:blipFill>
        <p:spPr bwMode="auto">
          <a:xfrm>
            <a:off x="4568977" y="5375336"/>
            <a:ext cx="942434" cy="86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4833877" y="5375336"/>
            <a:ext cx="279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ko-KR" altLang="en-US" sz="11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537057" y="5904768"/>
            <a:ext cx="2872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ko-KR" altLang="en-US" sz="1100" b="1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264957" y="5807384"/>
            <a:ext cx="2872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ko-KR" altLang="en-US" sz="11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아래쪽 화살표 60"/>
          <p:cNvSpPr/>
          <p:nvPr/>
        </p:nvSpPr>
        <p:spPr>
          <a:xfrm rot="18000000">
            <a:off x="4683020" y="5661733"/>
            <a:ext cx="287645" cy="195814"/>
          </a:xfrm>
          <a:prstGeom prst="downArrow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아래쪽 화살표 61"/>
          <p:cNvSpPr/>
          <p:nvPr/>
        </p:nvSpPr>
        <p:spPr>
          <a:xfrm rot="7200000">
            <a:off x="5369067" y="6015373"/>
            <a:ext cx="287645" cy="195814"/>
          </a:xfrm>
          <a:prstGeom prst="downArrow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4638324" y="5644641"/>
            <a:ext cx="46519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latin typeface="+mn-ea"/>
                <a:ea typeface="+mn-ea"/>
                <a:cs typeface="Times New Roman" panose="02020603050405020304" pitchFamily="18" charset="0"/>
              </a:rPr>
              <a:t>후면 </a:t>
            </a:r>
            <a:r>
              <a:rPr lang="en-US" altLang="ko-KR" sz="700" b="1" dirty="0">
                <a:latin typeface="+mn-ea"/>
                <a:ea typeface="+mn-ea"/>
                <a:cs typeface="Times New Roman" panose="02020603050405020304" pitchFamily="18" charset="0"/>
              </a:rPr>
              <a:t>H</a:t>
            </a:r>
            <a:endParaRPr lang="ko-KR" altLang="en-US" sz="7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318581" y="6005559"/>
            <a:ext cx="46519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solidFill>
                  <a:schemeClr val="accent6"/>
                </a:solidFill>
                <a:latin typeface="+mn-ea"/>
                <a:ea typeface="+mn-ea"/>
                <a:cs typeface="Times New Roman" panose="02020603050405020304" pitchFamily="18" charset="0"/>
              </a:rPr>
              <a:t>정면</a:t>
            </a:r>
            <a:r>
              <a:rPr lang="en-US" altLang="ko-KR" sz="700" b="1" dirty="0">
                <a:solidFill>
                  <a:schemeClr val="accent6"/>
                </a:solidFill>
                <a:latin typeface="+mn-ea"/>
                <a:ea typeface="+mn-ea"/>
                <a:cs typeface="Times New Roman" panose="02020603050405020304" pitchFamily="18" charset="0"/>
              </a:rPr>
              <a:t> h</a:t>
            </a:r>
            <a:endParaRPr lang="ko-KR" altLang="en-US" sz="700" b="1" dirty="0">
              <a:solidFill>
                <a:schemeClr val="accent6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67" name="직선 연결선 66"/>
          <p:cNvCxnSpPr/>
          <p:nvPr/>
        </p:nvCxnSpPr>
        <p:spPr>
          <a:xfrm flipH="1">
            <a:off x="4359196" y="5680618"/>
            <a:ext cx="143823" cy="0"/>
          </a:xfrm>
          <a:prstGeom prst="line">
            <a:avLst/>
          </a:prstGeom>
          <a:ln>
            <a:solidFill>
              <a:srgbClr val="00B050"/>
            </a:solidFill>
            <a:headEnd type="triangle" w="sm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 flipV="1">
            <a:off x="4359195" y="5549813"/>
            <a:ext cx="0" cy="135632"/>
          </a:xfrm>
          <a:prstGeom prst="line">
            <a:avLst/>
          </a:prstGeom>
          <a:ln>
            <a:solidFill>
              <a:srgbClr val="0000FF"/>
            </a:solidFill>
            <a:headEnd type="non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 flipV="1">
            <a:off x="5998687" y="6063499"/>
            <a:ext cx="0" cy="135632"/>
          </a:xfrm>
          <a:prstGeom prst="line">
            <a:avLst/>
          </a:prstGeom>
          <a:ln>
            <a:solidFill>
              <a:srgbClr val="0000FF"/>
            </a:solidFill>
            <a:headEnd type="non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 flipH="1">
            <a:off x="5849073" y="6199131"/>
            <a:ext cx="143823" cy="0"/>
          </a:xfrm>
          <a:prstGeom prst="line">
            <a:avLst/>
          </a:prstGeom>
          <a:ln>
            <a:solidFill>
              <a:srgbClr val="00B050"/>
            </a:solidFill>
            <a:headEnd type="non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4217217" y="5404636"/>
            <a:ext cx="2535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ko-KR" altLang="en-US" sz="8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678322" y="6092402"/>
            <a:ext cx="258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ko-KR" altLang="en-US" sz="8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9749282" y="5554959"/>
            <a:ext cx="258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ko-KR" altLang="en-US" sz="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863622" y="5911099"/>
            <a:ext cx="2535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ko-KR" altLang="en-US" sz="8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9926062" y="5362279"/>
            <a:ext cx="2535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ko-KR" altLang="en-US" sz="8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8424259" y="6005558"/>
            <a:ext cx="2535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ko-KR" altLang="en-US" sz="8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408741" y="5577723"/>
            <a:ext cx="258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ko-KR" altLang="en-US" sz="8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007186" y="6377629"/>
            <a:ext cx="258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ko-KR" altLang="en-US" sz="8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213181" y="5400004"/>
            <a:ext cx="258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ko-KR" altLang="en-US" sz="8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8587979" y="6212818"/>
            <a:ext cx="258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ko-KR" altLang="en-US" sz="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813760" y="6198452"/>
            <a:ext cx="258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ko-KR" altLang="en-US" sz="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387732" y="5196632"/>
            <a:ext cx="258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ko-KR" altLang="en-US" sz="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191018" y="6150497"/>
            <a:ext cx="3642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+mn-ea"/>
                <a:ea typeface="+mn-ea"/>
                <a:cs typeface="Times New Roman" panose="02020603050405020304" pitchFamily="18" charset="0"/>
              </a:rPr>
              <a:t>앞쪽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2812231" y="6222505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+mn-ea"/>
                <a:ea typeface="+mn-ea"/>
                <a:cs typeface="Times New Roman" panose="02020603050405020304" pitchFamily="18" charset="0"/>
              </a:rPr>
              <a:t>오른쪽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2135560" y="5718449"/>
            <a:ext cx="3642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+mn-ea"/>
                <a:ea typeface="+mn-ea"/>
                <a:cs typeface="Times New Roman" panose="02020603050405020304" pitchFamily="18" charset="0"/>
              </a:rPr>
              <a:t>왼쪽</a:t>
            </a:r>
          </a:p>
        </p:txBody>
      </p:sp>
    </p:spTree>
    <p:extLst>
      <p:ext uri="{BB962C8B-B14F-4D97-AF65-F5344CB8AC3E}">
        <p14:creationId xmlns:p14="http://schemas.microsoft.com/office/powerpoint/2010/main" val="3007869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DD97FE-49B6-40AE-B05E-5F400D734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뷰포트</a:t>
            </a:r>
            <a:r>
              <a:rPr lang="ko-KR" altLang="en-US" dirty="0"/>
              <a:t> 유형</a:t>
            </a:r>
            <a:r>
              <a:rPr lang="en-US" altLang="ko-KR" dirty="0"/>
              <a:t>’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964510-90CE-459B-A710-66673A9F8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뷰포트</a:t>
            </a:r>
            <a:r>
              <a:rPr lang="ko-KR" altLang="en-US" dirty="0"/>
              <a:t> 유형 바꾸기</a:t>
            </a:r>
            <a:endParaRPr lang="en-US" altLang="ko-KR" dirty="0"/>
          </a:p>
          <a:p>
            <a:pPr lvl="1"/>
            <a:r>
              <a:rPr lang="ko-KR" altLang="en-US" dirty="0" err="1"/>
              <a:t>익숙해지기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EF2FE7-0F76-44F6-AA85-2145371B5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409D0-4666-4128-9710-620132782607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5" name="내용 개체 틀 6">
            <a:extLst>
              <a:ext uri="{FF2B5EF4-FFF2-40B4-BE49-F238E27FC236}">
                <a16:creationId xmlns:a16="http://schemas.microsoft.com/office/drawing/2014/main" id="{8F033B06-182C-4B3D-ADC8-A7CDBED07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" y="1964364"/>
            <a:ext cx="4709161" cy="38090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8C2B95-4149-4100-BE9F-17682E6F9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009" y="2671605"/>
            <a:ext cx="5019337" cy="221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72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C4EFAA-CF25-4E84-93CE-5BDF06363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02_ </a:t>
            </a:r>
            <a:r>
              <a:rPr lang="ko-KR" altLang="en-US" dirty="0" err="1">
                <a:solidFill>
                  <a:srgbClr val="0070C0"/>
                </a:solidFill>
              </a:rPr>
              <a:t>언리얼</a:t>
            </a:r>
            <a:r>
              <a:rPr lang="ko-KR" altLang="en-US" dirty="0">
                <a:solidFill>
                  <a:srgbClr val="0070C0"/>
                </a:solidFill>
              </a:rPr>
              <a:t> 에디터에 </a:t>
            </a:r>
            <a:r>
              <a:rPr lang="ko-KR" altLang="en-US" dirty="0" err="1">
                <a:solidFill>
                  <a:srgbClr val="0070C0"/>
                </a:solidFill>
              </a:rPr>
              <a:t>익숙해지기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C8D659-FE4A-4FB9-9C71-6984B128C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 latinLnBrk="0"/>
            <a:r>
              <a:rPr lang="en-US" altLang="ko-KR" dirty="0"/>
              <a:t>1. </a:t>
            </a:r>
            <a:r>
              <a:rPr lang="ko-KR" altLang="en-US" dirty="0"/>
              <a:t>개요</a:t>
            </a:r>
          </a:p>
          <a:p>
            <a:pPr fontAlgn="base" latinLnBrk="0"/>
            <a:r>
              <a:rPr lang="en-US" altLang="ko-KR" dirty="0"/>
              <a:t>2. </a:t>
            </a:r>
            <a:r>
              <a:rPr lang="ko-KR" altLang="en-US" dirty="0" err="1"/>
              <a:t>언리얼</a:t>
            </a:r>
            <a:r>
              <a:rPr lang="ko-KR" altLang="en-US" dirty="0"/>
              <a:t> 에디터에 </a:t>
            </a:r>
            <a:r>
              <a:rPr lang="ko-KR" altLang="en-US" dirty="0" err="1"/>
              <a:t>익숙해지기</a:t>
            </a:r>
            <a:endParaRPr lang="ko-KR" altLang="en-US" dirty="0"/>
          </a:p>
          <a:p>
            <a:pPr fontAlgn="base" latinLnBrk="0"/>
            <a:r>
              <a:rPr lang="en-US" altLang="ko-KR" dirty="0"/>
              <a:t>3. </a:t>
            </a:r>
            <a:r>
              <a:rPr lang="ko-KR" altLang="en-US" dirty="0" err="1"/>
              <a:t>언리얼</a:t>
            </a:r>
            <a:r>
              <a:rPr lang="ko-KR" altLang="en-US" dirty="0"/>
              <a:t> 에디터 레이아웃 살펴보기</a:t>
            </a:r>
          </a:p>
          <a:p>
            <a:pPr fontAlgn="base" latinLnBrk="0"/>
            <a:r>
              <a:rPr lang="en-US" altLang="ko-KR" dirty="0"/>
              <a:t>4. </a:t>
            </a:r>
            <a:r>
              <a:rPr lang="ko-KR" altLang="en-US" dirty="0" err="1"/>
              <a:t>뷰포트의</a:t>
            </a:r>
            <a:r>
              <a:rPr lang="ko-KR" altLang="en-US" dirty="0"/>
              <a:t> 좌표계와 투사 유형 이해하기</a:t>
            </a:r>
          </a:p>
          <a:p>
            <a:pPr fontAlgn="base" latinLnBrk="0"/>
            <a:r>
              <a:rPr lang="en-US" altLang="ko-KR" dirty="0"/>
              <a:t>5. </a:t>
            </a:r>
            <a:r>
              <a:rPr lang="ko-KR" altLang="en-US" dirty="0" err="1"/>
              <a:t>뷰포트에서</a:t>
            </a:r>
            <a:r>
              <a:rPr lang="ko-KR" altLang="en-US" dirty="0"/>
              <a:t> </a:t>
            </a:r>
            <a:r>
              <a:rPr lang="ko-KR" altLang="en-US" dirty="0" err="1"/>
              <a:t>뷰포트</a:t>
            </a:r>
            <a:r>
              <a:rPr lang="ko-KR" altLang="en-US" dirty="0"/>
              <a:t> 카메라 조작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0BDACA-B4EC-4140-9D07-11D1E37CF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409D0-4666-4128-9710-62013278260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2669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뷰포트 레이아웃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뷰포트 레이아웃</a:t>
            </a:r>
            <a:endParaRPr lang="en-US" altLang="ko-KR" dirty="0"/>
          </a:p>
          <a:p>
            <a:pPr lvl="1"/>
            <a:r>
              <a:rPr lang="ko-KR" altLang="en-US" dirty="0"/>
              <a:t>디폴트로 언리얼 에디터를 열면 하나의 원근 뷰포트가 보임</a:t>
            </a:r>
            <a:endParaRPr lang="en-US" altLang="ko-KR" dirty="0"/>
          </a:p>
          <a:p>
            <a:pPr lvl="1"/>
            <a:r>
              <a:rPr lang="ko-KR" altLang="en-US" dirty="0"/>
              <a:t>뷰포트 패널은 사실상 디폴트로 </a:t>
            </a:r>
            <a:r>
              <a:rPr lang="en-US" altLang="ko-KR" dirty="0"/>
              <a:t>2x2 </a:t>
            </a:r>
            <a:r>
              <a:rPr lang="ko-KR" altLang="en-US" dirty="0"/>
              <a:t>격자 형태로 배치된 </a:t>
            </a:r>
            <a:r>
              <a:rPr lang="en-US" altLang="ko-KR" dirty="0"/>
              <a:t>4</a:t>
            </a:r>
            <a:r>
              <a:rPr lang="ko-KR" altLang="en-US" dirty="0"/>
              <a:t>개의 뷰포트들로 이루어져 있음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이들 각각을 최대화시킬 수 있음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각 뷰포트 </a:t>
            </a:r>
            <a:r>
              <a:rPr lang="ko-KR" altLang="en-US" dirty="0" err="1"/>
              <a:t>우상단</a:t>
            </a:r>
            <a:r>
              <a:rPr lang="ko-KR" altLang="en-US" dirty="0"/>
              <a:t> 구석에 최소화 및 최대화 버튼이 있음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디폴트 레이아웃은 원근</a:t>
            </a:r>
            <a:r>
              <a:rPr lang="en-US" altLang="ko-KR" dirty="0"/>
              <a:t>, </a:t>
            </a:r>
            <a:r>
              <a:rPr lang="ko-KR" altLang="en-US" dirty="0"/>
              <a:t>상단</a:t>
            </a:r>
            <a:r>
              <a:rPr lang="en-US" altLang="ko-KR" dirty="0"/>
              <a:t>, </a:t>
            </a:r>
            <a:r>
              <a:rPr lang="ko-KR" altLang="en-US" dirty="0"/>
              <a:t>정면</a:t>
            </a:r>
            <a:r>
              <a:rPr lang="en-US" altLang="ko-KR" dirty="0"/>
              <a:t>, </a:t>
            </a:r>
            <a:r>
              <a:rPr lang="ko-KR" altLang="en-US" dirty="0"/>
              <a:t>측면 뷰포트 각 한 개씩으로 이루어져 있음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80F2B5-6873-4B34-889F-BEB548FFF8A3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  <p:pic>
        <p:nvPicPr>
          <p:cNvPr id="11268" name="Picture 4" descr="D:\Home\Temp\viewport_1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243" y="3637399"/>
            <a:ext cx="3971293" cy="200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 descr="D:\Home\Temp\viewport_4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699" y="3633379"/>
            <a:ext cx="3975311" cy="200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268740" y="3325603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n-ea"/>
                <a:ea typeface="+mn-ea"/>
              </a:rPr>
              <a:t>단일 뷰포트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95867" y="3325602"/>
            <a:ext cx="10679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ea"/>
                <a:ea typeface="+mn-ea"/>
              </a:rPr>
              <a:t>2x2 </a:t>
            </a:r>
            <a:r>
              <a:rPr lang="ko-KR" altLang="en-US" sz="1400" dirty="0">
                <a:latin typeface="+mn-ea"/>
                <a:ea typeface="+mn-ea"/>
              </a:rPr>
              <a:t>뷰포트</a:t>
            </a:r>
          </a:p>
        </p:txBody>
      </p:sp>
    </p:spTree>
    <p:extLst>
      <p:ext uri="{BB962C8B-B14F-4D97-AF65-F5344CB8AC3E}">
        <p14:creationId xmlns:p14="http://schemas.microsoft.com/office/powerpoint/2010/main" val="3717980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0E7692-043B-4888-92AC-39D8410B2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 latinLnBrk="0"/>
            <a:r>
              <a:rPr lang="ko-KR" altLang="en-US" dirty="0"/>
              <a:t>실습 </a:t>
            </a:r>
            <a:r>
              <a:rPr lang="en-US" altLang="ko-KR" dirty="0"/>
              <a:t>[4. </a:t>
            </a:r>
            <a:r>
              <a:rPr lang="ko-KR" altLang="en-US" dirty="0" err="1"/>
              <a:t>뷰포트의</a:t>
            </a:r>
            <a:r>
              <a:rPr lang="ko-KR" altLang="en-US" dirty="0"/>
              <a:t> 좌표계와 투사 유형 이해하기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EC490C-66B6-41E8-9F13-4CDC4127F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</a:t>
            </a:r>
            <a:r>
              <a:rPr lang="en-US" altLang="ko-KR" dirty="0" err="1"/>
              <a:t>Ppractice</a:t>
            </a:r>
            <a:r>
              <a:rPr lang="en-US" altLang="ko-KR" dirty="0"/>
              <a:t> (</a:t>
            </a:r>
            <a:r>
              <a:rPr lang="ko-KR" altLang="en-US" dirty="0"/>
              <a:t>다음으로 이어짐</a:t>
            </a:r>
            <a:r>
              <a:rPr lang="en-US" altLang="ko-KR" dirty="0"/>
              <a:t>) [</a:t>
            </a:r>
            <a:r>
              <a:rPr lang="ko-KR" altLang="en-US" dirty="0"/>
              <a:t>제출 시에 </a:t>
            </a:r>
            <a:r>
              <a:rPr lang="en-US" altLang="ko-KR" dirty="0"/>
              <a:t>Ppractice</a:t>
            </a:r>
            <a:r>
              <a:rPr lang="en-US" altLang="ko-KR" b="1" dirty="0">
                <a:solidFill>
                  <a:srgbClr val="FF0000"/>
                </a:solidFill>
              </a:rPr>
              <a:t>3</a:t>
            </a:r>
            <a:r>
              <a:rPr lang="en-US" altLang="ko-KR" dirty="0"/>
              <a:t>.zip</a:t>
            </a:r>
            <a:r>
              <a:rPr lang="ko-KR" altLang="en-US" dirty="0"/>
              <a:t>으로 수정</a:t>
            </a:r>
            <a:r>
              <a:rPr lang="en-US" altLang="ko-KR" dirty="0"/>
              <a:t>]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 algn="ctr">
              <a:buNone/>
            </a:pPr>
            <a:r>
              <a:rPr lang="en-US" altLang="ko-KR" sz="1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Ppractice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66AC7B-08B0-4577-A9C2-75D2F6A51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409D0-4666-4128-9710-62013278260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991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0E7692-043B-4888-92AC-39D8410B2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 latinLnBrk="0"/>
            <a:r>
              <a:rPr lang="en-US" altLang="ko-KR" dirty="0">
                <a:solidFill>
                  <a:srgbClr val="0070C0"/>
                </a:solidFill>
              </a:rPr>
              <a:t>5. </a:t>
            </a:r>
            <a:r>
              <a:rPr lang="ko-KR" altLang="en-US" dirty="0" err="1">
                <a:solidFill>
                  <a:srgbClr val="0070C0"/>
                </a:solidFill>
              </a:rPr>
              <a:t>뷰포트에서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ko-KR" altLang="en-US" dirty="0" err="1">
                <a:solidFill>
                  <a:srgbClr val="0070C0"/>
                </a:solidFill>
              </a:rPr>
              <a:t>뷰포트</a:t>
            </a:r>
            <a:r>
              <a:rPr lang="ko-KR" altLang="en-US" dirty="0">
                <a:solidFill>
                  <a:srgbClr val="0070C0"/>
                </a:solidFill>
              </a:rPr>
              <a:t> 카메라 조작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EC490C-66B6-41E8-9F13-4CDC4127F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뷰포트</a:t>
            </a:r>
            <a:r>
              <a:rPr lang="ko-KR" altLang="en-US" dirty="0"/>
              <a:t> 카메라를 조작하는 방법을 학습하자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 err="1"/>
              <a:t>뷰포트</a:t>
            </a:r>
            <a:r>
              <a:rPr lang="ko-KR" altLang="en-US" dirty="0"/>
              <a:t> 조작 </a:t>
            </a:r>
            <a:r>
              <a:rPr lang="en-US" altLang="ko-KR" dirty="0"/>
              <a:t>: </a:t>
            </a:r>
            <a:r>
              <a:rPr lang="ko-KR" altLang="en-US" dirty="0"/>
              <a:t>에디터 </a:t>
            </a:r>
            <a:r>
              <a:rPr lang="ko-KR" altLang="en-US" dirty="0" err="1"/>
              <a:t>뷰포트의</a:t>
            </a:r>
            <a:r>
              <a:rPr lang="ko-KR" altLang="en-US" dirty="0"/>
              <a:t> 다양한 조작 방법을 배운다</a:t>
            </a:r>
            <a:endParaRPr lang="en-US" altLang="ko-KR" dirty="0"/>
          </a:p>
          <a:p>
            <a:pPr lvl="1"/>
            <a:r>
              <a:rPr lang="ko-KR" altLang="en-US" b="1" dirty="0" err="1"/>
              <a:t>뷰포트</a:t>
            </a:r>
            <a:r>
              <a:rPr lang="ko-KR" altLang="en-US" b="1" dirty="0"/>
              <a:t> 카메라 조작 </a:t>
            </a:r>
            <a:r>
              <a:rPr lang="en-US" altLang="ko-KR" b="1" dirty="0"/>
              <a:t>: </a:t>
            </a:r>
            <a:r>
              <a:rPr lang="ko-KR" altLang="en-US" b="1" dirty="0"/>
              <a:t>카메라를 움직임 </a:t>
            </a:r>
            <a:r>
              <a:rPr lang="en-US" altLang="ko-KR" b="1" dirty="0"/>
              <a:t>[</a:t>
            </a:r>
            <a:r>
              <a:rPr lang="ko-KR" altLang="en-US" b="1" dirty="0"/>
              <a:t>이번에 다룰 내용</a:t>
            </a:r>
            <a:r>
              <a:rPr lang="en-US" altLang="ko-KR" b="1" dirty="0"/>
              <a:t>]</a:t>
            </a:r>
          </a:p>
          <a:p>
            <a:pPr lvl="1"/>
            <a:r>
              <a:rPr lang="ko-KR" altLang="en-US" dirty="0"/>
              <a:t>객체 트랜스폼 조작 </a:t>
            </a:r>
            <a:r>
              <a:rPr lang="en-US" altLang="ko-KR" dirty="0"/>
              <a:t>: </a:t>
            </a:r>
            <a:r>
              <a:rPr lang="ko-KR" altLang="en-US" dirty="0"/>
              <a:t>객체를 움직임 </a:t>
            </a:r>
            <a:r>
              <a:rPr lang="en-US" altLang="ko-KR" dirty="0"/>
              <a:t>[</a:t>
            </a:r>
            <a:r>
              <a:rPr lang="ko-KR" altLang="en-US" dirty="0"/>
              <a:t>다음 장에서 다룸</a:t>
            </a:r>
            <a:r>
              <a:rPr lang="en-US" altLang="ko-KR" dirty="0"/>
              <a:t>]</a:t>
            </a:r>
          </a:p>
          <a:p>
            <a:endParaRPr lang="en-US" altLang="ko-KR" dirty="0"/>
          </a:p>
          <a:p>
            <a:r>
              <a:rPr lang="ko-KR" altLang="en-US" dirty="0"/>
              <a:t>목차</a:t>
            </a:r>
            <a:endParaRPr lang="en-US" altLang="ko-KR" dirty="0"/>
          </a:p>
          <a:p>
            <a:pPr lvl="1"/>
            <a:r>
              <a:rPr lang="ko-KR" altLang="en-US" dirty="0"/>
              <a:t>디스플레이 조작하기</a:t>
            </a:r>
          </a:p>
          <a:p>
            <a:pPr lvl="1"/>
            <a:r>
              <a:rPr lang="ko-KR" altLang="en-US" dirty="0" err="1"/>
              <a:t>뷰포트</a:t>
            </a:r>
            <a:r>
              <a:rPr lang="ko-KR" altLang="en-US" dirty="0"/>
              <a:t> 카메라 이동하기 </a:t>
            </a:r>
            <a:r>
              <a:rPr lang="en-US" altLang="ko-KR" dirty="0"/>
              <a:t>(</a:t>
            </a:r>
            <a:r>
              <a:rPr lang="ko-KR" altLang="en-US" dirty="0" err="1"/>
              <a:t>원근뷰</a:t>
            </a:r>
            <a:r>
              <a:rPr lang="en-US" altLang="ko-KR" dirty="0"/>
              <a:t>) : </a:t>
            </a:r>
            <a:r>
              <a:rPr lang="ko-KR" altLang="en-US" dirty="0"/>
              <a:t>표준</a:t>
            </a:r>
            <a:r>
              <a:rPr lang="en-US" altLang="ko-KR" dirty="0"/>
              <a:t>; </a:t>
            </a:r>
            <a:r>
              <a:rPr lang="ko-KR" altLang="en-US" dirty="0"/>
              <a:t>게임 스타일</a:t>
            </a:r>
            <a:r>
              <a:rPr lang="en-US" altLang="ko-KR" dirty="0"/>
              <a:t>; </a:t>
            </a:r>
            <a:r>
              <a:rPr lang="ko-KR" altLang="en-US" dirty="0"/>
              <a:t>마야 스타일</a:t>
            </a:r>
            <a:r>
              <a:rPr lang="en-US" altLang="ko-KR" dirty="0"/>
              <a:t>;</a:t>
            </a:r>
            <a:endParaRPr lang="ko-KR" altLang="en-US" dirty="0"/>
          </a:p>
          <a:p>
            <a:pPr lvl="1"/>
            <a:r>
              <a:rPr lang="ko-KR" altLang="en-US" dirty="0" err="1"/>
              <a:t>뷰포트에서의</a:t>
            </a:r>
            <a:r>
              <a:rPr lang="ko-KR" altLang="en-US" dirty="0"/>
              <a:t> </a:t>
            </a:r>
            <a:r>
              <a:rPr lang="ko-KR" altLang="en-US" dirty="0" err="1"/>
              <a:t>액터</a:t>
            </a:r>
            <a:r>
              <a:rPr lang="ko-KR" altLang="en-US" dirty="0"/>
              <a:t> 선택 </a:t>
            </a:r>
            <a:r>
              <a:rPr lang="en-US" altLang="ko-KR" dirty="0"/>
              <a:t>(</a:t>
            </a:r>
            <a:r>
              <a:rPr lang="ko-KR" altLang="en-US" dirty="0" err="1"/>
              <a:t>원근뷰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66AC7B-08B0-4577-A9C2-75D2F6A51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409D0-4666-4128-9710-62013278260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682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디스플레이 조작하기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디스플레이 조작하기</a:t>
            </a:r>
            <a:endParaRPr lang="en-US" altLang="ko-KR" dirty="0"/>
          </a:p>
          <a:p>
            <a:pPr lvl="1"/>
            <a:r>
              <a:rPr lang="ko-KR" altLang="en-US" dirty="0"/>
              <a:t>뷰포트에서 레벨이 어떻게 표시될 지를 조작함</a:t>
            </a:r>
            <a:endParaRPr lang="en-US" altLang="ko-KR" dirty="0"/>
          </a:p>
          <a:p>
            <a:pPr lvl="1"/>
            <a:r>
              <a:rPr lang="en-US" altLang="ko-KR" dirty="0"/>
              <a:t>“G”: “</a:t>
            </a:r>
            <a:r>
              <a:rPr lang="ko-KR" altLang="en-US" dirty="0"/>
              <a:t>게임 모드</a:t>
            </a:r>
            <a:r>
              <a:rPr lang="en-US" altLang="ko-KR" dirty="0"/>
              <a:t>”</a:t>
            </a:r>
            <a:r>
              <a:rPr lang="ko-KR" altLang="en-US" dirty="0"/>
              <a:t>를 토글시킴 </a:t>
            </a:r>
            <a:r>
              <a:rPr lang="en-US" altLang="ko-KR" dirty="0"/>
              <a:t>(</a:t>
            </a:r>
            <a:r>
              <a:rPr lang="ko-KR" altLang="en-US" dirty="0"/>
              <a:t>원근 뷰포트 전용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게임 모드</a:t>
            </a:r>
            <a:r>
              <a:rPr lang="en-US" altLang="ko-KR" dirty="0"/>
              <a:t>: </a:t>
            </a:r>
            <a:r>
              <a:rPr lang="ko-KR" altLang="en-US" dirty="0"/>
              <a:t>뷰포트에서 </a:t>
            </a:r>
            <a:r>
              <a:rPr lang="ko-KR" altLang="en-US" dirty="0" err="1"/>
              <a:t>게임내에서</a:t>
            </a:r>
            <a:r>
              <a:rPr lang="ko-KR" altLang="en-US" dirty="0"/>
              <a:t> 보이는 것만 렌더링하는 모드</a:t>
            </a:r>
            <a:endParaRPr lang="en-US" altLang="ko-KR" dirty="0"/>
          </a:p>
          <a:p>
            <a:pPr lvl="1"/>
            <a:r>
              <a:rPr lang="en-US" altLang="ko-KR" dirty="0"/>
              <a:t>“</a:t>
            </a:r>
            <a:r>
              <a:rPr lang="en-US" altLang="ko-KR" dirty="0" err="1"/>
              <a:t>Ctrl+R</a:t>
            </a:r>
            <a:r>
              <a:rPr lang="en-US" altLang="ko-KR" dirty="0"/>
              <a:t>”: </a:t>
            </a:r>
            <a:r>
              <a:rPr lang="ko-KR" altLang="en-US" dirty="0"/>
              <a:t>활성 뷰포트에서의 실시간 재생 기능을 토글시킴</a:t>
            </a:r>
            <a:endParaRPr lang="en-US" altLang="ko-KR" dirty="0"/>
          </a:p>
          <a:p>
            <a:pPr lvl="1"/>
            <a:r>
              <a:rPr lang="en-US" altLang="ko-KR" dirty="0"/>
              <a:t>“F11”: “</a:t>
            </a:r>
            <a:r>
              <a:rPr lang="ko-KR" altLang="en-US" dirty="0"/>
              <a:t>몰입 모드</a:t>
            </a:r>
            <a:r>
              <a:rPr lang="en-US" altLang="ko-KR" dirty="0"/>
              <a:t>”</a:t>
            </a:r>
            <a:r>
              <a:rPr lang="ko-KR" altLang="en-US" dirty="0"/>
              <a:t>를 토글시킴</a:t>
            </a:r>
            <a:endParaRPr lang="en-US" altLang="ko-KR" dirty="0"/>
          </a:p>
          <a:p>
            <a:pPr lvl="2"/>
            <a:r>
              <a:rPr lang="ko-KR" altLang="en-US" dirty="0"/>
              <a:t>몰입 모드</a:t>
            </a:r>
            <a:r>
              <a:rPr lang="en-US" altLang="ko-KR" dirty="0"/>
              <a:t>: </a:t>
            </a:r>
            <a:r>
              <a:rPr lang="ko-KR" altLang="en-US" dirty="0"/>
              <a:t>뷰포트를 전체화면으로 표시함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80F2B5-6873-4B34-889F-BEB548FFF8A3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492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뷰포트</a:t>
            </a:r>
            <a:r>
              <a:rPr lang="ko-KR" altLang="en-US" dirty="0"/>
              <a:t> 카메라 이동하기 </a:t>
            </a:r>
            <a:r>
              <a:rPr lang="en-US" altLang="ko-KR" dirty="0"/>
              <a:t>(</a:t>
            </a:r>
            <a:r>
              <a:rPr lang="ko-KR" altLang="en-US" dirty="0"/>
              <a:t>원근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뷰포트</a:t>
            </a:r>
            <a:r>
              <a:rPr lang="ko-KR" altLang="en-US" dirty="0"/>
              <a:t> 카메라 이동하기 </a:t>
            </a:r>
            <a:r>
              <a:rPr lang="en-US" altLang="ko-KR" dirty="0"/>
              <a:t>: </a:t>
            </a:r>
            <a:r>
              <a:rPr lang="ko-KR" altLang="en-US" dirty="0"/>
              <a:t>표준</a:t>
            </a:r>
            <a:r>
              <a:rPr lang="en-US" altLang="ko-KR" dirty="0"/>
              <a:t>(Standard)</a:t>
            </a:r>
          </a:p>
          <a:p>
            <a:pPr lvl="1"/>
            <a:r>
              <a:rPr lang="ko-KR" altLang="en-US" dirty="0"/>
              <a:t>다른 키를 누르지 않은 상태로 뷰포트를 드래그할 때의 동작을 나타냄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원근</a:t>
            </a:r>
            <a:r>
              <a:rPr lang="en-US" altLang="ko-KR" dirty="0"/>
              <a:t>”</a:t>
            </a:r>
            <a:r>
              <a:rPr lang="ko-KR" altLang="en-US" dirty="0"/>
              <a:t>에서의 </a:t>
            </a:r>
            <a:r>
              <a:rPr lang="ko-KR" altLang="en-US" dirty="0" err="1"/>
              <a:t>콘트롤</a:t>
            </a:r>
            <a:r>
              <a:rPr lang="en-US" altLang="ko-KR" dirty="0"/>
              <a:t>:</a:t>
            </a:r>
          </a:p>
          <a:p>
            <a:pPr lvl="2"/>
            <a:r>
              <a:rPr lang="ko-KR" altLang="en-US" b="1" dirty="0" err="1">
                <a:solidFill>
                  <a:srgbClr val="0000FF"/>
                </a:solidFill>
              </a:rPr>
              <a:t>좌클릭</a:t>
            </a:r>
            <a:r>
              <a:rPr lang="en-US" altLang="ko-KR" b="1" dirty="0">
                <a:solidFill>
                  <a:srgbClr val="0000FF"/>
                </a:solidFill>
              </a:rPr>
              <a:t>+</a:t>
            </a:r>
            <a:r>
              <a:rPr lang="ko-KR" altLang="en-US" b="1" dirty="0">
                <a:solidFill>
                  <a:srgbClr val="0000FF"/>
                </a:solidFill>
              </a:rPr>
              <a:t>드래그 </a:t>
            </a:r>
            <a:r>
              <a:rPr lang="en-US" altLang="ko-KR" dirty="0">
                <a:solidFill>
                  <a:srgbClr val="0000FF"/>
                </a:solidFill>
              </a:rPr>
              <a:t>:</a:t>
            </a:r>
            <a:r>
              <a:rPr lang="ko-KR" altLang="en-US" dirty="0">
                <a:solidFill>
                  <a:srgbClr val="0000FF"/>
                </a:solidFill>
              </a:rPr>
              <a:t> 카메라를 좌우로 회전</a:t>
            </a:r>
            <a:r>
              <a:rPr lang="en-US" altLang="ko-KR" dirty="0">
                <a:solidFill>
                  <a:srgbClr val="0000FF"/>
                </a:solidFill>
              </a:rPr>
              <a:t>, </a:t>
            </a:r>
            <a:r>
              <a:rPr lang="ko-KR" altLang="en-US" dirty="0">
                <a:solidFill>
                  <a:srgbClr val="0000FF"/>
                </a:solidFill>
              </a:rPr>
              <a:t>앞뒤로 수평이동</a:t>
            </a:r>
            <a:endParaRPr lang="en-US" altLang="ko-KR" dirty="0">
              <a:solidFill>
                <a:srgbClr val="0000FF"/>
              </a:solidFill>
            </a:endParaRPr>
          </a:p>
          <a:p>
            <a:pPr lvl="2"/>
            <a:r>
              <a:rPr lang="ko-KR" altLang="en-US" b="1" dirty="0">
                <a:solidFill>
                  <a:srgbClr val="0000FF"/>
                </a:solidFill>
              </a:rPr>
              <a:t>우클릭</a:t>
            </a:r>
            <a:r>
              <a:rPr lang="en-US" altLang="ko-KR" b="1" dirty="0">
                <a:solidFill>
                  <a:srgbClr val="0000FF"/>
                </a:solidFill>
              </a:rPr>
              <a:t>+</a:t>
            </a:r>
            <a:r>
              <a:rPr lang="ko-KR" altLang="en-US" b="1" dirty="0">
                <a:solidFill>
                  <a:srgbClr val="0000FF"/>
                </a:solidFill>
              </a:rPr>
              <a:t>드래그 </a:t>
            </a:r>
            <a:r>
              <a:rPr lang="en-US" altLang="ko-KR" dirty="0">
                <a:solidFill>
                  <a:srgbClr val="0000FF"/>
                </a:solidFill>
              </a:rPr>
              <a:t>:</a:t>
            </a:r>
            <a:r>
              <a:rPr lang="ko-KR" altLang="en-US" dirty="0">
                <a:solidFill>
                  <a:srgbClr val="0000FF"/>
                </a:solidFill>
              </a:rPr>
              <a:t> 카메라를 상하좌우로 회전</a:t>
            </a:r>
            <a:endParaRPr lang="en-US" altLang="ko-KR" dirty="0">
              <a:solidFill>
                <a:srgbClr val="0000FF"/>
              </a:solidFill>
            </a:endParaRPr>
          </a:p>
          <a:p>
            <a:pPr lvl="2"/>
            <a:r>
              <a:rPr lang="ko-KR" altLang="en-US" b="1" dirty="0">
                <a:solidFill>
                  <a:srgbClr val="0000FF"/>
                </a:solidFill>
              </a:rPr>
              <a:t>좌클릭</a:t>
            </a:r>
            <a:r>
              <a:rPr lang="en-US" altLang="ko-KR" b="1" dirty="0">
                <a:solidFill>
                  <a:srgbClr val="0000FF"/>
                </a:solidFill>
              </a:rPr>
              <a:t>+</a:t>
            </a:r>
            <a:r>
              <a:rPr lang="ko-KR" altLang="en-US" b="1" dirty="0">
                <a:solidFill>
                  <a:srgbClr val="0000FF"/>
                </a:solidFill>
              </a:rPr>
              <a:t>우클릭</a:t>
            </a:r>
            <a:r>
              <a:rPr lang="en-US" altLang="ko-KR" b="1" dirty="0">
                <a:solidFill>
                  <a:srgbClr val="0000FF"/>
                </a:solidFill>
              </a:rPr>
              <a:t>+</a:t>
            </a:r>
            <a:r>
              <a:rPr lang="ko-KR" altLang="en-US" b="1" dirty="0">
                <a:solidFill>
                  <a:srgbClr val="0000FF"/>
                </a:solidFill>
              </a:rPr>
              <a:t>드래그 </a:t>
            </a:r>
            <a:r>
              <a:rPr lang="en-US" altLang="ko-KR" dirty="0">
                <a:solidFill>
                  <a:srgbClr val="0000FF"/>
                </a:solidFill>
              </a:rPr>
              <a:t>:</a:t>
            </a:r>
            <a:r>
              <a:rPr lang="ko-KR" altLang="en-US" dirty="0">
                <a:solidFill>
                  <a:srgbClr val="0000FF"/>
                </a:solidFill>
              </a:rPr>
              <a:t> 카메라를 좌우로 수평이동</a:t>
            </a:r>
            <a:r>
              <a:rPr lang="en-US" altLang="ko-KR" dirty="0">
                <a:solidFill>
                  <a:srgbClr val="0000FF"/>
                </a:solidFill>
              </a:rPr>
              <a:t>, </a:t>
            </a:r>
            <a:r>
              <a:rPr lang="ko-KR" altLang="en-US" dirty="0">
                <a:solidFill>
                  <a:srgbClr val="0000FF"/>
                </a:solidFill>
              </a:rPr>
              <a:t>위아래로 수직이동</a:t>
            </a:r>
            <a:endParaRPr lang="en-US" altLang="ko-KR" dirty="0">
              <a:solidFill>
                <a:srgbClr val="0000FF"/>
              </a:solidFill>
            </a:endParaRPr>
          </a:p>
          <a:p>
            <a:pPr lvl="2"/>
            <a:endParaRPr lang="en-US" altLang="ko-KR" dirty="0"/>
          </a:p>
          <a:p>
            <a:pPr lvl="1"/>
            <a:r>
              <a:rPr lang="ko-KR" altLang="en-US" dirty="0" err="1"/>
              <a:t>포커싱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원근</a:t>
            </a:r>
            <a:r>
              <a:rPr lang="en-US" altLang="ko-KR" dirty="0"/>
              <a:t>, </a:t>
            </a:r>
            <a:r>
              <a:rPr lang="ko-KR" altLang="en-US" dirty="0"/>
              <a:t>직교 모두 동작함</a:t>
            </a:r>
            <a:r>
              <a:rPr lang="en-US" altLang="ko-KR" dirty="0"/>
              <a:t>)</a:t>
            </a:r>
            <a:endParaRPr lang="ko-KR" altLang="en-US" dirty="0"/>
          </a:p>
          <a:p>
            <a:pPr lvl="2"/>
            <a:r>
              <a:rPr lang="en-US" altLang="ko-KR" b="1" dirty="0">
                <a:solidFill>
                  <a:srgbClr val="0000FF"/>
                </a:solidFill>
              </a:rPr>
              <a:t>“F”</a:t>
            </a:r>
            <a:r>
              <a:rPr lang="ko-KR" altLang="en-US" b="1" dirty="0">
                <a:solidFill>
                  <a:srgbClr val="0000FF"/>
                </a:solidFill>
              </a:rPr>
              <a:t>키 </a:t>
            </a:r>
            <a:r>
              <a:rPr lang="en-US" altLang="ko-KR" dirty="0">
                <a:solidFill>
                  <a:srgbClr val="0000FF"/>
                </a:solidFill>
              </a:rPr>
              <a:t>: </a:t>
            </a:r>
            <a:r>
              <a:rPr lang="ko-KR" altLang="en-US" dirty="0">
                <a:solidFill>
                  <a:srgbClr val="0000FF"/>
                </a:solidFill>
              </a:rPr>
              <a:t>선택된 오브젝트에 카메라 포커스를 맞춤</a:t>
            </a:r>
            <a:endParaRPr lang="en-US" altLang="ko-KR" dirty="0">
              <a:solidFill>
                <a:srgbClr val="0000FF"/>
              </a:solidFill>
            </a:endParaRPr>
          </a:p>
          <a:p>
            <a:pPr lvl="3"/>
            <a:r>
              <a:rPr lang="ko-KR" altLang="en-US" dirty="0"/>
              <a:t>카메라 텀블링 </a:t>
            </a:r>
            <a:r>
              <a:rPr lang="en-US" altLang="ko-KR" dirty="0"/>
              <a:t>(</a:t>
            </a:r>
            <a:r>
              <a:rPr lang="ko-KR" altLang="en-US" dirty="0"/>
              <a:t>선회</a:t>
            </a:r>
            <a:r>
              <a:rPr lang="en-US" altLang="ko-KR" dirty="0"/>
              <a:t>) </a:t>
            </a:r>
            <a:r>
              <a:rPr lang="ko-KR" altLang="en-US" dirty="0"/>
              <a:t>작업을 최대한 활용하기 위해 필수적임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80F2B5-6873-4B34-889F-BEB548FFF8A3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471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뷰포트</a:t>
            </a:r>
            <a:r>
              <a:rPr lang="ko-KR" altLang="en-US" dirty="0"/>
              <a:t> 카메라 이동하기 </a:t>
            </a:r>
            <a:r>
              <a:rPr lang="en-US" altLang="ko-KR" dirty="0"/>
              <a:t>(</a:t>
            </a:r>
            <a:r>
              <a:rPr lang="ko-KR" altLang="en-US" dirty="0"/>
              <a:t>원근</a:t>
            </a:r>
            <a:r>
              <a:rPr lang="en-US" altLang="ko-KR" dirty="0"/>
              <a:t>)’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뷰포트</a:t>
            </a:r>
            <a:r>
              <a:rPr lang="ko-KR" altLang="en-US" dirty="0"/>
              <a:t> 카메라 이동하기 </a:t>
            </a:r>
            <a:r>
              <a:rPr lang="en-US" altLang="ko-KR" dirty="0"/>
              <a:t>: </a:t>
            </a:r>
            <a:r>
              <a:rPr lang="ko-KR" altLang="en-US" dirty="0"/>
              <a:t>게임 스타일</a:t>
            </a:r>
            <a:r>
              <a:rPr lang="en-US" altLang="ko-KR" dirty="0"/>
              <a:t>(WASD </a:t>
            </a:r>
            <a:r>
              <a:rPr lang="ko-KR" altLang="en-US" dirty="0"/>
              <a:t>비행 제어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원근</a:t>
            </a:r>
            <a:r>
              <a:rPr lang="en-US" altLang="ko-KR" dirty="0"/>
              <a:t>”</a:t>
            </a:r>
            <a:r>
              <a:rPr lang="ko-KR" altLang="en-US" dirty="0"/>
              <a:t> 뷰포트에서만 사용 가능함</a:t>
            </a:r>
            <a:endParaRPr lang="en-US" altLang="ko-KR" dirty="0"/>
          </a:p>
          <a:p>
            <a:pPr lvl="1"/>
            <a:r>
              <a:rPr lang="en-US" altLang="ko-KR" dirty="0"/>
              <a:t>WASD</a:t>
            </a:r>
            <a:r>
              <a:rPr lang="ko-KR" altLang="en-US" dirty="0"/>
              <a:t>는 </a:t>
            </a:r>
            <a:r>
              <a:rPr lang="ko-KR" altLang="en-US" u="sng" dirty="0">
                <a:solidFill>
                  <a:srgbClr val="0000FF"/>
                </a:solidFill>
              </a:rPr>
              <a:t>마우스 </a:t>
            </a:r>
            <a:r>
              <a:rPr lang="en-US" altLang="ko-KR" u="sng" dirty="0">
                <a:solidFill>
                  <a:srgbClr val="0000FF"/>
                </a:solidFill>
              </a:rPr>
              <a:t>“</a:t>
            </a:r>
            <a:r>
              <a:rPr lang="ko-KR" altLang="en-US" u="sng" dirty="0">
                <a:solidFill>
                  <a:srgbClr val="0000FF"/>
                </a:solidFill>
              </a:rPr>
              <a:t>우클릭</a:t>
            </a:r>
            <a:r>
              <a:rPr lang="en-US" altLang="ko-KR" u="sng" dirty="0">
                <a:solidFill>
                  <a:srgbClr val="0000FF"/>
                </a:solidFill>
              </a:rPr>
              <a:t>”</a:t>
            </a:r>
            <a:r>
              <a:rPr lang="ko-KR" altLang="en-US" u="sng" dirty="0">
                <a:solidFill>
                  <a:srgbClr val="0000FF"/>
                </a:solidFill>
              </a:rPr>
              <a:t>한 상태에서 </a:t>
            </a:r>
            <a:r>
              <a:rPr lang="ko-KR" altLang="en-US" dirty="0"/>
              <a:t>작동함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콘트롤</a:t>
            </a:r>
            <a:endParaRPr lang="en-US" altLang="ko-KR" dirty="0"/>
          </a:p>
          <a:p>
            <a:pPr lvl="2"/>
            <a:r>
              <a:rPr lang="en-US" altLang="ko-KR" b="1" dirty="0">
                <a:solidFill>
                  <a:srgbClr val="0000FF"/>
                </a:solidFill>
              </a:rPr>
              <a:t>W/S </a:t>
            </a:r>
            <a:r>
              <a:rPr lang="en-US" altLang="ko-KR" dirty="0">
                <a:solidFill>
                  <a:srgbClr val="0000FF"/>
                </a:solidFill>
              </a:rPr>
              <a:t>: </a:t>
            </a:r>
            <a:r>
              <a:rPr lang="ko-KR" altLang="en-US" dirty="0">
                <a:solidFill>
                  <a:srgbClr val="0000FF"/>
                </a:solidFill>
              </a:rPr>
              <a:t>카메라를 앞으로</a:t>
            </a:r>
            <a:r>
              <a:rPr lang="en-US" altLang="ko-KR" dirty="0">
                <a:solidFill>
                  <a:srgbClr val="0000FF"/>
                </a:solidFill>
              </a:rPr>
              <a:t>/</a:t>
            </a:r>
            <a:r>
              <a:rPr lang="ko-KR" altLang="en-US" dirty="0">
                <a:solidFill>
                  <a:srgbClr val="0000FF"/>
                </a:solidFill>
              </a:rPr>
              <a:t>뒤로 이동</a:t>
            </a:r>
            <a:endParaRPr lang="en-US" altLang="ko-KR" dirty="0">
              <a:solidFill>
                <a:srgbClr val="0000FF"/>
              </a:solidFill>
            </a:endParaRPr>
          </a:p>
          <a:p>
            <a:pPr lvl="2"/>
            <a:r>
              <a:rPr lang="en-US" altLang="ko-KR" b="1" dirty="0">
                <a:solidFill>
                  <a:srgbClr val="00B050"/>
                </a:solidFill>
              </a:rPr>
              <a:t>A/D </a:t>
            </a:r>
            <a:r>
              <a:rPr lang="en-US" altLang="ko-KR" dirty="0">
                <a:solidFill>
                  <a:srgbClr val="0000FF"/>
                </a:solidFill>
              </a:rPr>
              <a:t>: </a:t>
            </a:r>
            <a:r>
              <a:rPr lang="ko-KR" altLang="en-US" dirty="0">
                <a:solidFill>
                  <a:srgbClr val="0000FF"/>
                </a:solidFill>
              </a:rPr>
              <a:t>카메라를 왼쪽으로</a:t>
            </a:r>
            <a:r>
              <a:rPr lang="en-US" altLang="ko-KR" dirty="0">
                <a:solidFill>
                  <a:srgbClr val="0000FF"/>
                </a:solidFill>
              </a:rPr>
              <a:t>/</a:t>
            </a:r>
            <a:r>
              <a:rPr lang="ko-KR" altLang="en-US" dirty="0">
                <a:solidFill>
                  <a:srgbClr val="0000FF"/>
                </a:solidFill>
              </a:rPr>
              <a:t>오른쪽으로 이동</a:t>
            </a:r>
            <a:endParaRPr lang="en-US" altLang="ko-KR" dirty="0">
              <a:solidFill>
                <a:srgbClr val="0000FF"/>
              </a:solidFill>
            </a:endParaRPr>
          </a:p>
          <a:p>
            <a:pPr lvl="2"/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E/Q </a:t>
            </a:r>
            <a:r>
              <a:rPr lang="en-US" altLang="ko-KR" dirty="0">
                <a:solidFill>
                  <a:srgbClr val="0000FF"/>
                </a:solidFill>
              </a:rPr>
              <a:t>: </a:t>
            </a:r>
            <a:r>
              <a:rPr lang="ko-KR" altLang="en-US" dirty="0">
                <a:solidFill>
                  <a:srgbClr val="0000FF"/>
                </a:solidFill>
              </a:rPr>
              <a:t>카메라를 위로</a:t>
            </a:r>
            <a:r>
              <a:rPr lang="en-US" altLang="ko-KR" dirty="0">
                <a:solidFill>
                  <a:srgbClr val="0000FF"/>
                </a:solidFill>
              </a:rPr>
              <a:t>/</a:t>
            </a:r>
            <a:r>
              <a:rPr lang="ko-KR" altLang="en-US" dirty="0">
                <a:solidFill>
                  <a:srgbClr val="0000FF"/>
                </a:solidFill>
              </a:rPr>
              <a:t>아래로 이동</a:t>
            </a:r>
            <a:endParaRPr lang="en-US" altLang="ko-KR" dirty="0">
              <a:solidFill>
                <a:srgbClr val="0000FF"/>
              </a:solidFill>
            </a:endParaRPr>
          </a:p>
          <a:p>
            <a:pPr lvl="2"/>
            <a:r>
              <a:rPr lang="en-US" altLang="ko-KR" b="1" dirty="0">
                <a:solidFill>
                  <a:srgbClr val="7030A0"/>
                </a:solidFill>
              </a:rPr>
              <a:t>C/Z </a:t>
            </a:r>
            <a:r>
              <a:rPr lang="en-US" altLang="ko-KR" dirty="0">
                <a:solidFill>
                  <a:srgbClr val="0000FF"/>
                </a:solidFill>
              </a:rPr>
              <a:t>: </a:t>
            </a:r>
            <a:r>
              <a:rPr lang="ko-KR" altLang="en-US" dirty="0">
                <a:solidFill>
                  <a:srgbClr val="0000FF"/>
                </a:solidFill>
              </a:rPr>
              <a:t>카메라를 줌인</a:t>
            </a:r>
            <a:r>
              <a:rPr lang="en-US" altLang="ko-KR" dirty="0">
                <a:solidFill>
                  <a:srgbClr val="0000FF"/>
                </a:solidFill>
              </a:rPr>
              <a:t>/</a:t>
            </a:r>
            <a:r>
              <a:rPr lang="ko-KR" altLang="en-US" dirty="0" err="1">
                <a:solidFill>
                  <a:srgbClr val="0000FF"/>
                </a:solidFill>
              </a:rPr>
              <a:t>줌아웃</a:t>
            </a:r>
            <a:r>
              <a:rPr lang="ko-KR" altLang="en-US" dirty="0">
                <a:solidFill>
                  <a:srgbClr val="0000FF"/>
                </a:solidFill>
              </a:rPr>
              <a:t> 시킴</a:t>
            </a:r>
            <a:r>
              <a:rPr lang="en-US" altLang="ko-KR" dirty="0">
                <a:solidFill>
                  <a:srgbClr val="0000FF"/>
                </a:solidFill>
              </a:rPr>
              <a:t> (FOV</a:t>
            </a:r>
            <a:r>
              <a:rPr lang="ko-KR" altLang="en-US" dirty="0">
                <a:solidFill>
                  <a:srgbClr val="0000FF"/>
                </a:solidFill>
              </a:rPr>
              <a:t>를 올림</a:t>
            </a:r>
            <a:r>
              <a:rPr lang="en-US" altLang="ko-KR" dirty="0">
                <a:solidFill>
                  <a:srgbClr val="0000FF"/>
                </a:solidFill>
              </a:rPr>
              <a:t>/</a:t>
            </a:r>
            <a:r>
              <a:rPr lang="ko-KR" altLang="en-US" dirty="0">
                <a:solidFill>
                  <a:srgbClr val="0000FF"/>
                </a:solidFill>
              </a:rPr>
              <a:t>내림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</a:p>
          <a:p>
            <a:pPr lvl="3"/>
            <a:r>
              <a:rPr lang="en-US" altLang="ko-KR" dirty="0"/>
              <a:t>C/Z</a:t>
            </a:r>
            <a:r>
              <a:rPr lang="ko-KR" altLang="en-US" dirty="0"/>
              <a:t>의 경우</a:t>
            </a:r>
            <a:r>
              <a:rPr lang="en-US" altLang="ko-KR" dirty="0"/>
              <a:t>: </a:t>
            </a:r>
            <a:r>
              <a:rPr lang="ko-KR" altLang="en-US" dirty="0"/>
              <a:t>우클릭을 떼면 원래 </a:t>
            </a:r>
            <a:r>
              <a:rPr lang="en-US" altLang="ko-KR" dirty="0"/>
              <a:t>FOV</a:t>
            </a:r>
            <a:r>
              <a:rPr lang="ko-KR" altLang="en-US" dirty="0"/>
              <a:t>로 되돌아 감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기타</a:t>
            </a:r>
            <a:r>
              <a:rPr lang="en-US" altLang="ko-KR" dirty="0"/>
              <a:t>: </a:t>
            </a:r>
            <a:r>
              <a:rPr lang="ko-KR" altLang="en-US" dirty="0"/>
              <a:t>방향 키 또는 숫자 패드를 사용해도 됨</a:t>
            </a:r>
            <a:endParaRPr lang="en-US" altLang="ko-KR" dirty="0"/>
          </a:p>
          <a:p>
            <a:pPr lvl="2"/>
            <a:r>
              <a:rPr lang="en-US" altLang="ko-KR" dirty="0" err="1"/>
              <a:t>Numpad</a:t>
            </a:r>
            <a:r>
              <a:rPr lang="en-US" altLang="ko-KR" dirty="0"/>
              <a:t> </a:t>
            </a:r>
            <a:r>
              <a:rPr lang="ko-KR" altLang="en-US" dirty="0"/>
              <a:t>키로 대치 가능</a:t>
            </a:r>
            <a:r>
              <a:rPr lang="en-US" altLang="ko-KR" dirty="0"/>
              <a:t>: W/S=8/2, A/D=4/6, Q/E=7/9, Z/C=1/3</a:t>
            </a:r>
          </a:p>
          <a:p>
            <a:pPr lvl="2"/>
            <a:r>
              <a:rPr lang="ko-KR" altLang="en-US" dirty="0"/>
              <a:t>화살표 키로 대치 가능</a:t>
            </a:r>
            <a:r>
              <a:rPr lang="en-US" altLang="ko-KR" dirty="0"/>
              <a:t>: W/S=↑/↓, A/D=←/→, Q/E=</a:t>
            </a:r>
            <a:r>
              <a:rPr lang="en-US" altLang="ko-KR" dirty="0" err="1"/>
              <a:t>PageDown</a:t>
            </a:r>
            <a:r>
              <a:rPr lang="en-US" altLang="ko-KR" dirty="0"/>
              <a:t>/</a:t>
            </a:r>
            <a:r>
              <a:rPr lang="en-US" altLang="ko-KR" dirty="0" err="1"/>
              <a:t>PageUp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기타</a:t>
            </a:r>
            <a:r>
              <a:rPr lang="en-US" altLang="ko-KR" dirty="0"/>
              <a:t>: </a:t>
            </a:r>
            <a:r>
              <a:rPr lang="ko-KR" altLang="en-US" dirty="0"/>
              <a:t>이동 속도 조절</a:t>
            </a:r>
          </a:p>
          <a:p>
            <a:pPr lvl="2"/>
            <a:r>
              <a:rPr lang="ko-KR" altLang="en-US" dirty="0" err="1">
                <a:solidFill>
                  <a:schemeClr val="bg1"/>
                </a:solidFill>
              </a:rPr>
              <a:t>우클릭</a:t>
            </a:r>
            <a:r>
              <a:rPr lang="ko-KR" altLang="en-US" dirty="0">
                <a:solidFill>
                  <a:schemeClr val="bg1"/>
                </a:solidFill>
              </a:rPr>
              <a:t> 유지 상태에서 마우스 휠 버튼을 위아래로 굴려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이동 속도를 높이거나 낮출 수 있음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80F2B5-6873-4B34-889F-BEB548FFF8A3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616280" y="1844824"/>
            <a:ext cx="432048" cy="43204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W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616280" y="2276872"/>
            <a:ext cx="432048" cy="43204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184232" y="2276872"/>
            <a:ext cx="432048" cy="43204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B050"/>
                </a:solidFill>
              </a:rPr>
              <a:t>A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048328" y="2276872"/>
            <a:ext cx="432048" cy="43204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B050"/>
                </a:solidFill>
              </a:rPr>
              <a:t>D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184232" y="1844824"/>
            <a:ext cx="432048" cy="43204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Q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048328" y="1844824"/>
            <a:ext cx="432048" cy="43204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E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616280" y="2709317"/>
            <a:ext cx="432048" cy="43204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184232" y="2709317"/>
            <a:ext cx="432048" cy="43204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7030A0"/>
                </a:solidFill>
              </a:rPr>
              <a:t>Z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048328" y="2709317"/>
            <a:ext cx="432048" cy="43204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7030A0"/>
                </a:solidFill>
              </a:rPr>
              <a:t>C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23838" y="3141366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+mn-ea"/>
                <a:ea typeface="+mn-ea"/>
              </a:rPr>
              <a:t>줌아웃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87934" y="3155266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+mn-ea"/>
                <a:ea typeface="+mn-ea"/>
              </a:rPr>
              <a:t>줌인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24193" y="1553926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+mn-ea"/>
                <a:ea typeface="+mn-ea"/>
              </a:rPr>
              <a:t>아래로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275966" y="1567826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+mn-ea"/>
                <a:ea typeface="+mn-ea"/>
              </a:rPr>
              <a:t>위로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89414" y="234049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+mn-ea"/>
                <a:ea typeface="+mn-ea"/>
              </a:rPr>
              <a:t>왼쪽으로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462374" y="235439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+mn-ea"/>
                <a:ea typeface="+mn-ea"/>
              </a:rPr>
              <a:t>오른쪽으로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546014" y="1567826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+mn-ea"/>
                <a:ea typeface="+mn-ea"/>
              </a:rPr>
              <a:t>앞으로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616281" y="2647946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+mn-ea"/>
                <a:ea typeface="+mn-ea"/>
              </a:rPr>
              <a:t>뒤로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B7574AF-0970-4A27-8D8F-186CC13642E0}"/>
              </a:ext>
            </a:extLst>
          </p:cNvPr>
          <p:cNvSpPr/>
          <p:nvPr/>
        </p:nvSpPr>
        <p:spPr>
          <a:xfrm>
            <a:off x="11096487" y="1844427"/>
            <a:ext cx="432048" cy="43204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8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EC6D2E3-E499-4478-A820-79BF587A9DCF}"/>
              </a:ext>
            </a:extLst>
          </p:cNvPr>
          <p:cNvSpPr/>
          <p:nvPr/>
        </p:nvSpPr>
        <p:spPr>
          <a:xfrm>
            <a:off x="11096487" y="2276475"/>
            <a:ext cx="432048" cy="43204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83D525F-50B7-46E9-AE59-D4EF31EC1E4F}"/>
              </a:ext>
            </a:extLst>
          </p:cNvPr>
          <p:cNvSpPr/>
          <p:nvPr/>
        </p:nvSpPr>
        <p:spPr>
          <a:xfrm>
            <a:off x="10664439" y="2276475"/>
            <a:ext cx="432048" cy="43204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B050"/>
                </a:solidFill>
              </a:rPr>
              <a:t>4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A737821-8CAA-45E8-A640-68CC41392173}"/>
              </a:ext>
            </a:extLst>
          </p:cNvPr>
          <p:cNvSpPr/>
          <p:nvPr/>
        </p:nvSpPr>
        <p:spPr>
          <a:xfrm>
            <a:off x="11528535" y="2276475"/>
            <a:ext cx="432048" cy="43204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B050"/>
                </a:solidFill>
              </a:rPr>
              <a:t>6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956EB2E-C944-4B8F-BB46-8DE8E492278F}"/>
              </a:ext>
            </a:extLst>
          </p:cNvPr>
          <p:cNvSpPr/>
          <p:nvPr/>
        </p:nvSpPr>
        <p:spPr>
          <a:xfrm>
            <a:off x="10664439" y="1844427"/>
            <a:ext cx="432048" cy="43204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7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836E4E7-C2F6-49DF-95BB-4D6E17FE67D7}"/>
              </a:ext>
            </a:extLst>
          </p:cNvPr>
          <p:cNvSpPr/>
          <p:nvPr/>
        </p:nvSpPr>
        <p:spPr>
          <a:xfrm>
            <a:off x="11528535" y="1844427"/>
            <a:ext cx="432048" cy="43204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9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9D1F437-A1FF-4746-BEFF-6617D012C46F}"/>
              </a:ext>
            </a:extLst>
          </p:cNvPr>
          <p:cNvSpPr/>
          <p:nvPr/>
        </p:nvSpPr>
        <p:spPr>
          <a:xfrm>
            <a:off x="11096487" y="2708920"/>
            <a:ext cx="432048" cy="43204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750A049-7976-43A6-8A8C-D1F7B1812140}"/>
              </a:ext>
            </a:extLst>
          </p:cNvPr>
          <p:cNvSpPr/>
          <p:nvPr/>
        </p:nvSpPr>
        <p:spPr>
          <a:xfrm>
            <a:off x="10664439" y="2708920"/>
            <a:ext cx="432048" cy="43204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7030A0"/>
                </a:solidFill>
              </a:rPr>
              <a:t>1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249AF44-FA7D-40FC-A7BE-ABB488DF2A9B}"/>
              </a:ext>
            </a:extLst>
          </p:cNvPr>
          <p:cNvSpPr/>
          <p:nvPr/>
        </p:nvSpPr>
        <p:spPr>
          <a:xfrm>
            <a:off x="11528535" y="2708920"/>
            <a:ext cx="432048" cy="43204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7030A0"/>
                </a:solidFill>
              </a:rPr>
              <a:t>3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C416636-B3B6-4E94-B7F2-006EF6B5309D}"/>
              </a:ext>
            </a:extLst>
          </p:cNvPr>
          <p:cNvSpPr/>
          <p:nvPr/>
        </p:nvSpPr>
        <p:spPr>
          <a:xfrm>
            <a:off x="11096487" y="2708523"/>
            <a:ext cx="432048" cy="43204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2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B4FADA9-E12E-4D7A-881D-9BA1C08F0850}"/>
              </a:ext>
            </a:extLst>
          </p:cNvPr>
          <p:cNvSpPr/>
          <p:nvPr/>
        </p:nvSpPr>
        <p:spPr>
          <a:xfrm>
            <a:off x="11074930" y="4522622"/>
            <a:ext cx="432048" cy="43204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↑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833292B-2BCA-4FF0-8B54-56F1B2356276}"/>
              </a:ext>
            </a:extLst>
          </p:cNvPr>
          <p:cNvSpPr/>
          <p:nvPr/>
        </p:nvSpPr>
        <p:spPr>
          <a:xfrm>
            <a:off x="11074930" y="4954670"/>
            <a:ext cx="432048" cy="43204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51E8F33-5372-4FFA-BDC9-281431F86EAD}"/>
              </a:ext>
            </a:extLst>
          </p:cNvPr>
          <p:cNvSpPr/>
          <p:nvPr/>
        </p:nvSpPr>
        <p:spPr>
          <a:xfrm>
            <a:off x="10642882" y="4954670"/>
            <a:ext cx="432048" cy="43204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B050"/>
                </a:solidFill>
              </a:rPr>
              <a:t>←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1032AC8-1286-4E5A-80F0-A28B4863F6FB}"/>
              </a:ext>
            </a:extLst>
          </p:cNvPr>
          <p:cNvSpPr/>
          <p:nvPr/>
        </p:nvSpPr>
        <p:spPr>
          <a:xfrm>
            <a:off x="11506978" y="4954670"/>
            <a:ext cx="432048" cy="43204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B050"/>
                </a:solidFill>
              </a:rPr>
              <a:t>→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45F20A3-2C07-4EBA-9BB8-E598F179F9E7}"/>
              </a:ext>
            </a:extLst>
          </p:cNvPr>
          <p:cNvSpPr/>
          <p:nvPr/>
        </p:nvSpPr>
        <p:spPr>
          <a:xfrm>
            <a:off x="11074930" y="4953856"/>
            <a:ext cx="432048" cy="43204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↓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FF920A8-7978-495D-9E8D-C82A21720BBD}"/>
              </a:ext>
            </a:extLst>
          </p:cNvPr>
          <p:cNvSpPr/>
          <p:nvPr/>
        </p:nvSpPr>
        <p:spPr>
          <a:xfrm>
            <a:off x="11511094" y="4017728"/>
            <a:ext cx="432048" cy="43204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accent6">
                    <a:lumMod val="75000"/>
                  </a:schemeClr>
                </a:solidFill>
              </a:rPr>
              <a:t>Page</a:t>
            </a:r>
          </a:p>
          <a:p>
            <a:pPr algn="ctr"/>
            <a:r>
              <a:rPr lang="en-US" altLang="ko-KR" sz="700" b="1" dirty="0">
                <a:solidFill>
                  <a:schemeClr val="accent6">
                    <a:lumMod val="75000"/>
                  </a:schemeClr>
                </a:solidFill>
              </a:rPr>
              <a:t>Down</a:t>
            </a:r>
            <a:endParaRPr lang="ko-KR" altLang="en-US" sz="7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2AF3C39-F92D-458C-A6D7-C5DC19F85E79}"/>
              </a:ext>
            </a:extLst>
          </p:cNvPr>
          <p:cNvSpPr/>
          <p:nvPr/>
        </p:nvSpPr>
        <p:spPr>
          <a:xfrm>
            <a:off x="11511094" y="3585680"/>
            <a:ext cx="432048" cy="43204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accent6">
                    <a:lumMod val="75000"/>
                  </a:schemeClr>
                </a:solidFill>
              </a:rPr>
              <a:t>Page</a:t>
            </a:r>
          </a:p>
          <a:p>
            <a:pPr algn="ctr"/>
            <a:r>
              <a:rPr lang="en-US" altLang="ko-KR" sz="800" b="1" dirty="0">
                <a:solidFill>
                  <a:schemeClr val="accent6">
                    <a:lumMod val="75000"/>
                  </a:schemeClr>
                </a:solidFill>
              </a:rPr>
              <a:t>Up</a:t>
            </a:r>
            <a:endParaRPr lang="ko-KR" altLang="en-US" sz="8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341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뷰포트</a:t>
            </a:r>
            <a:r>
              <a:rPr lang="ko-KR" altLang="en-US" dirty="0"/>
              <a:t> 카메라 이동하기 </a:t>
            </a:r>
            <a:r>
              <a:rPr lang="en-US" altLang="ko-KR" dirty="0"/>
              <a:t>(</a:t>
            </a:r>
            <a:r>
              <a:rPr lang="ko-KR" altLang="en-US" dirty="0"/>
              <a:t>원근</a:t>
            </a:r>
            <a:r>
              <a:rPr lang="en-US" altLang="ko-KR" dirty="0"/>
              <a:t>)’’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마야 스타일</a:t>
            </a:r>
            <a:r>
              <a:rPr lang="en-US" altLang="ko-KR" dirty="0"/>
              <a:t>(“Tumble, Dolly, Track)</a:t>
            </a:r>
            <a:r>
              <a:rPr lang="ko-KR" altLang="en-US" dirty="0"/>
              <a:t>의 카메라 조작 지원</a:t>
            </a:r>
          </a:p>
          <a:p>
            <a:pPr lvl="1"/>
            <a:r>
              <a:rPr lang="en-US" altLang="ko-KR" dirty="0"/>
              <a:t>Tumble/Dolly/Track (=Orbit/Zoom/Pan)</a:t>
            </a:r>
          </a:p>
          <a:p>
            <a:pPr lvl="2"/>
            <a:r>
              <a:rPr lang="ko-KR" altLang="en-US" dirty="0" err="1"/>
              <a:t>텀블</a:t>
            </a:r>
            <a:r>
              <a:rPr lang="ko-KR" altLang="en-US" dirty="0"/>
              <a:t> </a:t>
            </a:r>
            <a:r>
              <a:rPr lang="en-US" altLang="ko-KR" dirty="0"/>
              <a:t>Tumble : </a:t>
            </a:r>
            <a:r>
              <a:rPr lang="ko-KR" altLang="en-US" dirty="0"/>
              <a:t>한 </a:t>
            </a:r>
            <a:r>
              <a:rPr lang="en-US" altLang="ko-KR" dirty="0"/>
              <a:t>pivot</a:t>
            </a:r>
            <a:r>
              <a:rPr lang="ko-KR" altLang="en-US" dirty="0"/>
              <a:t> 또는 관심 지점</a:t>
            </a:r>
            <a:r>
              <a:rPr lang="en-US" altLang="ko-KR" dirty="0"/>
              <a:t>(POI)</a:t>
            </a:r>
            <a:r>
              <a:rPr lang="ko-KR" altLang="en-US" dirty="0"/>
              <a:t>을 중심으로 뷰포트를 텀블링</a:t>
            </a:r>
            <a:r>
              <a:rPr lang="en-US" altLang="ko-KR" dirty="0"/>
              <a:t>(</a:t>
            </a:r>
            <a:r>
              <a:rPr lang="ko-KR" altLang="en-US" dirty="0"/>
              <a:t>공전</a:t>
            </a:r>
            <a:r>
              <a:rPr lang="en-US" altLang="ko-KR" dirty="0"/>
              <a:t>)</a:t>
            </a:r>
            <a:r>
              <a:rPr lang="ko-KR" altLang="en-US" dirty="0"/>
              <a:t>시킴</a:t>
            </a:r>
            <a:endParaRPr lang="en-US" altLang="ko-KR" dirty="0"/>
          </a:p>
          <a:p>
            <a:pPr lvl="2"/>
            <a:r>
              <a:rPr lang="ko-KR" altLang="en-US" dirty="0"/>
              <a:t>돌리 </a:t>
            </a:r>
            <a:r>
              <a:rPr lang="en-US" altLang="ko-KR" dirty="0"/>
              <a:t>Dolly : </a:t>
            </a:r>
            <a:r>
              <a:rPr lang="ko-KR" altLang="en-US" dirty="0"/>
              <a:t>한 </a:t>
            </a:r>
            <a:r>
              <a:rPr lang="en-US" altLang="ko-KR" dirty="0"/>
              <a:t>pivot</a:t>
            </a:r>
            <a:r>
              <a:rPr lang="ko-KR" altLang="en-US" dirty="0"/>
              <a:t> 또는 관심 지점을 기준으로 카메라를 앞뒤로 </a:t>
            </a:r>
            <a:r>
              <a:rPr lang="en-US" altLang="ko-KR" dirty="0"/>
              <a:t>(</a:t>
            </a:r>
            <a:r>
              <a:rPr lang="ko-KR" altLang="en-US" dirty="0"/>
              <a:t>줌</a:t>
            </a:r>
            <a:r>
              <a:rPr lang="en-US" altLang="ko-KR" dirty="0"/>
              <a:t>)</a:t>
            </a:r>
            <a:r>
              <a:rPr lang="ko-KR" altLang="en-US" dirty="0"/>
              <a:t>이동시킴</a:t>
            </a:r>
            <a:endParaRPr lang="en-US" altLang="ko-KR" dirty="0"/>
          </a:p>
          <a:p>
            <a:pPr lvl="2"/>
            <a:r>
              <a:rPr lang="ko-KR" altLang="en-US" dirty="0" err="1"/>
              <a:t>트래킹</a:t>
            </a:r>
            <a:r>
              <a:rPr lang="ko-KR" altLang="en-US" dirty="0"/>
              <a:t> </a:t>
            </a:r>
            <a:r>
              <a:rPr lang="en-US" altLang="ko-KR" dirty="0"/>
              <a:t>Track : </a:t>
            </a:r>
            <a:r>
              <a:rPr lang="ko-KR" altLang="en-US" dirty="0"/>
              <a:t>카메라를 상하좌우 마우스 이동 방향으로 평행 이동하도록 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콘트롤</a:t>
            </a:r>
            <a:endParaRPr lang="en-US" altLang="ko-KR" dirty="0"/>
          </a:p>
          <a:p>
            <a:pPr lvl="2"/>
            <a:r>
              <a:rPr lang="en-US" altLang="ko-KR" dirty="0">
                <a:solidFill>
                  <a:srgbClr val="0000FF"/>
                </a:solidFill>
              </a:rPr>
              <a:t>Alt+</a:t>
            </a:r>
            <a:r>
              <a:rPr lang="ko-KR" altLang="en-US" dirty="0">
                <a:solidFill>
                  <a:srgbClr val="0000FF"/>
                </a:solidFill>
              </a:rPr>
              <a:t>좌클릭</a:t>
            </a:r>
            <a:r>
              <a:rPr lang="en-US" altLang="ko-KR" dirty="0">
                <a:solidFill>
                  <a:srgbClr val="0000FF"/>
                </a:solidFill>
              </a:rPr>
              <a:t>+</a:t>
            </a:r>
            <a:r>
              <a:rPr lang="ko-KR" altLang="en-US" dirty="0">
                <a:solidFill>
                  <a:srgbClr val="0000FF"/>
                </a:solidFill>
              </a:rPr>
              <a:t>드래그 </a:t>
            </a:r>
            <a:r>
              <a:rPr lang="en-US" altLang="ko-KR" dirty="0">
                <a:solidFill>
                  <a:srgbClr val="0000FF"/>
                </a:solidFill>
              </a:rPr>
              <a:t>:</a:t>
            </a:r>
            <a:r>
              <a:rPr lang="ko-KR" altLang="en-US" dirty="0">
                <a:solidFill>
                  <a:srgbClr val="0000FF"/>
                </a:solidFill>
              </a:rPr>
              <a:t> </a:t>
            </a:r>
            <a:r>
              <a:rPr lang="en-US" altLang="ko-KR" dirty="0">
                <a:solidFill>
                  <a:srgbClr val="0000FF"/>
                </a:solidFill>
              </a:rPr>
              <a:t>Tumble</a:t>
            </a:r>
            <a:r>
              <a:rPr lang="ko-KR" altLang="en-US" dirty="0">
                <a:solidFill>
                  <a:srgbClr val="0000FF"/>
                </a:solidFill>
              </a:rPr>
              <a:t> </a:t>
            </a:r>
            <a:r>
              <a:rPr lang="en-US" altLang="ko-KR" dirty="0">
                <a:solidFill>
                  <a:srgbClr val="0000FF"/>
                </a:solidFill>
              </a:rPr>
              <a:t>: (</a:t>
            </a:r>
            <a:r>
              <a:rPr lang="ko-KR" altLang="en-US" dirty="0">
                <a:solidFill>
                  <a:srgbClr val="0000FF"/>
                </a:solidFill>
              </a:rPr>
              <a:t>화면 중앙을 중심으로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  <a:r>
              <a:rPr lang="ko-KR" altLang="en-US" dirty="0">
                <a:solidFill>
                  <a:srgbClr val="0000FF"/>
                </a:solidFill>
              </a:rPr>
              <a:t> 주변을 회전함</a:t>
            </a:r>
            <a:endParaRPr lang="en-US" altLang="ko-KR" dirty="0">
              <a:solidFill>
                <a:srgbClr val="0000FF"/>
              </a:solidFill>
            </a:endParaRPr>
          </a:p>
          <a:p>
            <a:pPr lvl="2"/>
            <a:r>
              <a:rPr lang="en-US" altLang="ko-KR" dirty="0">
                <a:solidFill>
                  <a:srgbClr val="0000FF"/>
                </a:solidFill>
              </a:rPr>
              <a:t>Alt+</a:t>
            </a:r>
            <a:r>
              <a:rPr lang="ko-KR" altLang="en-US" dirty="0">
                <a:solidFill>
                  <a:srgbClr val="0000FF"/>
                </a:solidFill>
              </a:rPr>
              <a:t>우클릭</a:t>
            </a:r>
            <a:r>
              <a:rPr lang="en-US" altLang="ko-KR" dirty="0">
                <a:solidFill>
                  <a:srgbClr val="0000FF"/>
                </a:solidFill>
              </a:rPr>
              <a:t>+</a:t>
            </a:r>
            <a:r>
              <a:rPr lang="ko-KR" altLang="en-US" dirty="0">
                <a:solidFill>
                  <a:srgbClr val="0000FF"/>
                </a:solidFill>
              </a:rPr>
              <a:t>드래그 </a:t>
            </a:r>
            <a:r>
              <a:rPr lang="en-US" altLang="ko-KR" dirty="0">
                <a:solidFill>
                  <a:srgbClr val="0000FF"/>
                </a:solidFill>
              </a:rPr>
              <a:t>:</a:t>
            </a:r>
            <a:r>
              <a:rPr lang="ko-KR" altLang="en-US" dirty="0">
                <a:solidFill>
                  <a:srgbClr val="0000FF"/>
                </a:solidFill>
              </a:rPr>
              <a:t> </a:t>
            </a:r>
            <a:r>
              <a:rPr lang="en-US" altLang="ko-KR" dirty="0">
                <a:solidFill>
                  <a:srgbClr val="0000FF"/>
                </a:solidFill>
              </a:rPr>
              <a:t>Dolly</a:t>
            </a:r>
            <a:r>
              <a:rPr lang="ko-KR" altLang="en-US" dirty="0">
                <a:solidFill>
                  <a:srgbClr val="0000FF"/>
                </a:solidFill>
              </a:rPr>
              <a:t> </a:t>
            </a:r>
            <a:r>
              <a:rPr lang="en-US" altLang="ko-KR" dirty="0">
                <a:solidFill>
                  <a:srgbClr val="0000FF"/>
                </a:solidFill>
              </a:rPr>
              <a:t>: (</a:t>
            </a:r>
            <a:r>
              <a:rPr lang="ko-KR" altLang="en-US" dirty="0">
                <a:solidFill>
                  <a:srgbClr val="0000FF"/>
                </a:solidFill>
              </a:rPr>
              <a:t>화면 중앙에서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  <a:r>
              <a:rPr lang="ko-KR" altLang="en-US" dirty="0">
                <a:solidFill>
                  <a:srgbClr val="0000FF"/>
                </a:solidFill>
              </a:rPr>
              <a:t> 가까워지거나 멀어짐</a:t>
            </a:r>
            <a:endParaRPr lang="en-US" altLang="ko-KR" dirty="0">
              <a:solidFill>
                <a:srgbClr val="0000FF"/>
              </a:solidFill>
            </a:endParaRPr>
          </a:p>
          <a:p>
            <a:pPr lvl="2"/>
            <a:r>
              <a:rPr lang="en-US" altLang="ko-KR" dirty="0">
                <a:solidFill>
                  <a:srgbClr val="0000FF"/>
                </a:solidFill>
              </a:rPr>
              <a:t>Alt+</a:t>
            </a:r>
            <a:r>
              <a:rPr lang="ko-KR" altLang="en-US" dirty="0" err="1">
                <a:solidFill>
                  <a:srgbClr val="0000FF"/>
                </a:solidFill>
              </a:rPr>
              <a:t>휠클릭</a:t>
            </a:r>
            <a:r>
              <a:rPr lang="en-US" altLang="ko-KR" dirty="0">
                <a:solidFill>
                  <a:srgbClr val="0000FF"/>
                </a:solidFill>
              </a:rPr>
              <a:t>+</a:t>
            </a:r>
            <a:r>
              <a:rPr lang="ko-KR" altLang="en-US" dirty="0">
                <a:solidFill>
                  <a:srgbClr val="0000FF"/>
                </a:solidFill>
              </a:rPr>
              <a:t>드래그 </a:t>
            </a:r>
            <a:r>
              <a:rPr lang="en-US" altLang="ko-KR" dirty="0">
                <a:solidFill>
                  <a:srgbClr val="0000FF"/>
                </a:solidFill>
              </a:rPr>
              <a:t>:</a:t>
            </a:r>
            <a:r>
              <a:rPr lang="ko-KR" altLang="en-US" dirty="0">
                <a:solidFill>
                  <a:srgbClr val="0000FF"/>
                </a:solidFill>
              </a:rPr>
              <a:t> </a:t>
            </a:r>
            <a:r>
              <a:rPr lang="en-US" altLang="ko-KR" dirty="0">
                <a:solidFill>
                  <a:srgbClr val="0000FF"/>
                </a:solidFill>
              </a:rPr>
              <a:t>Track</a:t>
            </a:r>
            <a:r>
              <a:rPr lang="ko-KR" altLang="en-US" dirty="0">
                <a:solidFill>
                  <a:srgbClr val="0000FF"/>
                </a:solidFill>
              </a:rPr>
              <a:t> </a:t>
            </a:r>
            <a:r>
              <a:rPr lang="en-US" altLang="ko-KR" dirty="0">
                <a:solidFill>
                  <a:srgbClr val="0000FF"/>
                </a:solidFill>
              </a:rPr>
              <a:t>: </a:t>
            </a:r>
            <a:r>
              <a:rPr lang="ko-KR" altLang="en-US" dirty="0">
                <a:solidFill>
                  <a:srgbClr val="0000FF"/>
                </a:solidFill>
              </a:rPr>
              <a:t>카메라를 평행 이동함</a:t>
            </a:r>
            <a:endParaRPr lang="en-US" altLang="ko-KR" dirty="0">
              <a:solidFill>
                <a:srgbClr val="0000FF"/>
              </a:solidFill>
            </a:endParaRPr>
          </a:p>
          <a:p>
            <a:pPr lvl="2"/>
            <a:r>
              <a:rPr lang="ko-KR" altLang="en-US" dirty="0"/>
              <a:t>활용 팁</a:t>
            </a:r>
            <a:r>
              <a:rPr lang="en-US" altLang="ko-KR" dirty="0"/>
              <a:t>: Alt </a:t>
            </a:r>
            <a:r>
              <a:rPr lang="ko-KR" altLang="en-US" dirty="0" err="1"/>
              <a:t>콘트롤</a:t>
            </a:r>
            <a:r>
              <a:rPr lang="ko-KR" altLang="en-US" dirty="0"/>
              <a:t> 전에</a:t>
            </a:r>
            <a:r>
              <a:rPr lang="en-US" altLang="ko-KR" dirty="0"/>
              <a:t>, </a:t>
            </a:r>
            <a:r>
              <a:rPr lang="ko-KR" altLang="en-US" dirty="0"/>
              <a:t>관심 물체가 </a:t>
            </a:r>
            <a:r>
              <a:rPr lang="ko-KR" altLang="en-US" dirty="0" err="1"/>
              <a:t>포커싱되도록</a:t>
            </a:r>
            <a:r>
              <a:rPr lang="ko-KR" altLang="en-US" dirty="0"/>
              <a:t> 것</a:t>
            </a:r>
            <a:endParaRPr lang="en-US" altLang="ko-KR" dirty="0"/>
          </a:p>
          <a:p>
            <a:pPr lvl="3"/>
            <a:r>
              <a:rPr lang="ko-KR" altLang="en-US" dirty="0"/>
              <a:t>방법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0000FF"/>
                </a:solidFill>
              </a:rPr>
              <a:t>“F”</a:t>
            </a:r>
            <a:r>
              <a:rPr lang="ko-KR" altLang="en-US" dirty="0">
                <a:solidFill>
                  <a:srgbClr val="0000FF"/>
                </a:solidFill>
              </a:rPr>
              <a:t>키 </a:t>
            </a:r>
            <a:r>
              <a:rPr lang="en-US" altLang="ko-KR" dirty="0">
                <a:solidFill>
                  <a:srgbClr val="0000FF"/>
                </a:solidFill>
              </a:rPr>
              <a:t>: </a:t>
            </a:r>
            <a:r>
              <a:rPr lang="ko-KR" altLang="en-US" dirty="0">
                <a:solidFill>
                  <a:srgbClr val="0000FF"/>
                </a:solidFill>
              </a:rPr>
              <a:t>선택된 물체에 </a:t>
            </a:r>
            <a:r>
              <a:rPr lang="ko-KR" altLang="en-US" dirty="0" err="1">
                <a:solidFill>
                  <a:srgbClr val="0000FF"/>
                </a:solidFill>
              </a:rPr>
              <a:t>포커싱함</a:t>
            </a:r>
            <a:r>
              <a:rPr lang="en-US" altLang="ko-KR" dirty="0">
                <a:solidFill>
                  <a:srgbClr val="0000FF"/>
                </a:solidFill>
              </a:rPr>
              <a:t>(</a:t>
            </a:r>
            <a:r>
              <a:rPr lang="ko-KR" altLang="en-US" dirty="0">
                <a:solidFill>
                  <a:srgbClr val="0000FF"/>
                </a:solidFill>
              </a:rPr>
              <a:t>물체가 화면의 중앙에 표시되도록 카메라를 자동 이동함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80F2B5-6873-4B34-889F-BEB548FFF8A3}" type="slidenum">
              <a:rPr lang="ko-KR" altLang="en-US" smtClean="0"/>
              <a:pPr>
                <a:defRPr/>
              </a:pPr>
              <a:t>26</a:t>
            </a:fld>
            <a:endParaRPr lang="ko-KR" altLang="en-US" dirty="0"/>
          </a:p>
        </p:txBody>
      </p:sp>
      <p:pic>
        <p:nvPicPr>
          <p:cNvPr id="6146" name="Picture 2" descr="D:\Home\Temp\Tum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101" y="2903166"/>
            <a:ext cx="1542421" cy="146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192365" y="2564904"/>
            <a:ext cx="894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Tumble</a:t>
            </a:r>
            <a:endParaRPr lang="ko-KR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7" name="Picture 3" descr="D:\Home\Temp\Tra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44" y="2928730"/>
            <a:ext cx="1499812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613116" y="2564904"/>
            <a:ext cx="715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Track</a:t>
            </a:r>
            <a:endParaRPr lang="ko-KR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8" name="Picture 4" descr="D:\Home\Temp\Doll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042" y="2917226"/>
            <a:ext cx="1602071" cy="123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951985" y="256490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Dolly</a:t>
            </a:r>
          </a:p>
        </p:txBody>
      </p:sp>
    </p:spTree>
    <p:extLst>
      <p:ext uri="{BB962C8B-B14F-4D97-AF65-F5344CB8AC3E}">
        <p14:creationId xmlns:p14="http://schemas.microsoft.com/office/powerpoint/2010/main" val="1548154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뷰포트에서의</a:t>
            </a:r>
            <a:r>
              <a:rPr lang="ko-KR" altLang="en-US" dirty="0"/>
              <a:t> </a:t>
            </a:r>
            <a:r>
              <a:rPr lang="ko-KR" altLang="en-US" dirty="0" err="1"/>
              <a:t>액터</a:t>
            </a:r>
            <a:r>
              <a:rPr lang="ko-KR" altLang="en-US" dirty="0"/>
              <a:t> 선택하기 </a:t>
            </a:r>
            <a:r>
              <a:rPr lang="en-US" altLang="ko-KR" dirty="0"/>
              <a:t>(</a:t>
            </a:r>
            <a:r>
              <a:rPr lang="ko-KR" altLang="en-US" dirty="0" err="1"/>
              <a:t>원근뷰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뷰포트에서의</a:t>
            </a:r>
            <a:r>
              <a:rPr lang="ko-KR" altLang="en-US" dirty="0"/>
              <a:t> </a:t>
            </a:r>
            <a:r>
              <a:rPr lang="ko-KR" altLang="en-US" dirty="0" err="1"/>
              <a:t>액터</a:t>
            </a:r>
            <a:r>
              <a:rPr lang="ko-KR" altLang="en-US" dirty="0"/>
              <a:t> 선택</a:t>
            </a:r>
            <a:endParaRPr lang="en-US" altLang="ko-KR" dirty="0"/>
          </a:p>
          <a:p>
            <a:pPr lvl="1"/>
            <a:r>
              <a:rPr lang="ko-KR" altLang="en-US" dirty="0"/>
              <a:t>하나씩 클릭하여 개별적으로 선택하는 것만 가능함</a:t>
            </a:r>
            <a:endParaRPr lang="en-US" altLang="ko-KR" dirty="0"/>
          </a:p>
          <a:p>
            <a:pPr lvl="2"/>
            <a:r>
              <a:rPr lang="ko-KR" altLang="en-US" dirty="0" err="1"/>
              <a:t>원근뷰에서</a:t>
            </a:r>
            <a:r>
              <a:rPr lang="ko-KR" altLang="en-US" dirty="0"/>
              <a:t> 박스범위선택은 불가능함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개별 선택</a:t>
            </a:r>
            <a:endParaRPr lang="en-US" altLang="ko-KR" dirty="0"/>
          </a:p>
          <a:p>
            <a:pPr lvl="2"/>
            <a:r>
              <a:rPr lang="ko-KR" altLang="en-US" dirty="0"/>
              <a:t>좌클릭</a:t>
            </a:r>
            <a:r>
              <a:rPr lang="en-US" altLang="ko-KR" dirty="0"/>
              <a:t>:</a:t>
            </a:r>
            <a:r>
              <a:rPr lang="ko-KR" altLang="en-US" dirty="0"/>
              <a:t> 기존 선택을 대체하여 커서 아래 액터를 선택함</a:t>
            </a:r>
            <a:endParaRPr lang="en-US" altLang="ko-KR" dirty="0"/>
          </a:p>
          <a:p>
            <a:pPr lvl="2"/>
            <a:r>
              <a:rPr lang="en-US" altLang="ko-KR" dirty="0"/>
              <a:t>Ctrl+</a:t>
            </a:r>
            <a:r>
              <a:rPr lang="ko-KR" altLang="en-US" dirty="0"/>
              <a:t>좌클릭</a:t>
            </a:r>
            <a:r>
              <a:rPr lang="en-US" altLang="ko-KR" dirty="0"/>
              <a:t>: </a:t>
            </a:r>
            <a:r>
              <a:rPr lang="ko-KR" altLang="en-US" dirty="0"/>
              <a:t>현재 선택에 커서 아래 </a:t>
            </a:r>
            <a:r>
              <a:rPr lang="ko-KR" altLang="en-US" dirty="0" err="1"/>
              <a:t>액터를</a:t>
            </a:r>
            <a:r>
              <a:rPr lang="ko-KR" altLang="en-US" dirty="0"/>
              <a:t> 추가함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80F2B5-6873-4B34-889F-BEB548FFF8A3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  <p:pic>
        <p:nvPicPr>
          <p:cNvPr id="16386" name="Picture 2" descr="D:\Home\Temp\LE_SelectedActors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057" y="1158415"/>
            <a:ext cx="3155343" cy="166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33BA8D-CDDA-44CB-B516-72D300F36B76}"/>
              </a:ext>
            </a:extLst>
          </p:cNvPr>
          <p:cNvSpPr txBox="1"/>
          <p:nvPr/>
        </p:nvSpPr>
        <p:spPr>
          <a:xfrm>
            <a:off x="10727679" y="2526857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n-ea"/>
                <a:ea typeface="+mn-ea"/>
                <a:cs typeface="Times New Roman" pitchFamily="18" charset="0"/>
              </a:rPr>
              <a:t>개별 선택</a:t>
            </a:r>
            <a:endParaRPr lang="en-US" altLang="ko-KR" sz="1200" dirty="0">
              <a:solidFill>
                <a:schemeClr val="bg1"/>
              </a:solidFill>
              <a:latin typeface="+mn-ea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3290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0E7692-043B-4888-92AC-39D8410B2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 latinLnBrk="0"/>
            <a:r>
              <a:rPr lang="ko-KR" altLang="en-US" dirty="0"/>
              <a:t>실습 </a:t>
            </a:r>
            <a:r>
              <a:rPr lang="en-US" altLang="ko-KR" dirty="0"/>
              <a:t>[5. </a:t>
            </a:r>
            <a:r>
              <a:rPr lang="ko-KR" altLang="en-US" dirty="0" err="1"/>
              <a:t>뷰포트에서</a:t>
            </a:r>
            <a:r>
              <a:rPr lang="ko-KR" altLang="en-US" dirty="0"/>
              <a:t> </a:t>
            </a:r>
            <a:r>
              <a:rPr lang="ko-KR" altLang="en-US" dirty="0" err="1"/>
              <a:t>뷰포트</a:t>
            </a:r>
            <a:r>
              <a:rPr lang="ko-KR" altLang="en-US" dirty="0"/>
              <a:t> 카메라 조작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EC490C-66B6-41E8-9F13-4CDC4127F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</a:t>
            </a:r>
            <a:r>
              <a:rPr lang="en-US" altLang="ko-KR" dirty="0" err="1"/>
              <a:t>Ppractice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 algn="ctr">
              <a:buNone/>
            </a:pPr>
            <a:r>
              <a:rPr lang="en-US" altLang="ko-KR" sz="1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Ppractice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66AC7B-08B0-4577-A9C2-75D2F6A51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409D0-4666-4128-9710-62013278260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942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0E7692-043B-4888-92AC-39D8410B2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1. </a:t>
            </a:r>
            <a:r>
              <a:rPr lang="ko-KR" altLang="en-US" dirty="0">
                <a:solidFill>
                  <a:srgbClr val="0070C0"/>
                </a:solidFill>
              </a:rPr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EC490C-66B6-41E8-9F13-4CDC4127F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  <a:endParaRPr lang="en-US" altLang="ko-KR" dirty="0"/>
          </a:p>
          <a:p>
            <a:pPr lvl="1"/>
            <a:r>
              <a:rPr lang="en-US" altLang="ko-KR" dirty="0"/>
              <a:t>UE </a:t>
            </a:r>
            <a:r>
              <a:rPr lang="ko-KR" altLang="en-US" dirty="0"/>
              <a:t>에디터의 유저 </a:t>
            </a:r>
            <a:r>
              <a:rPr lang="ko-KR" altLang="en-US"/>
              <a:t>인터페이스에 익숙해진다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언리얼</a:t>
            </a:r>
            <a:r>
              <a:rPr lang="ko-KR" altLang="en-US" dirty="0"/>
              <a:t> 에디터 인터페이스 목차</a:t>
            </a:r>
            <a:endParaRPr lang="en-US" altLang="ko-KR" dirty="0"/>
          </a:p>
          <a:p>
            <a:pPr lvl="1"/>
            <a:r>
              <a:rPr lang="ko-KR" altLang="en-US" dirty="0"/>
              <a:t>레벨 에디터</a:t>
            </a:r>
            <a:endParaRPr lang="en-US" altLang="ko-KR" dirty="0"/>
          </a:p>
          <a:p>
            <a:pPr lvl="1"/>
            <a:r>
              <a:rPr lang="ko-KR" altLang="en-US" dirty="0" err="1"/>
              <a:t>언리얼</a:t>
            </a:r>
            <a:r>
              <a:rPr lang="ko-KR" altLang="en-US" dirty="0"/>
              <a:t> 에디터 </a:t>
            </a:r>
            <a:r>
              <a:rPr lang="ko-KR" altLang="en-US" dirty="0" err="1"/>
              <a:t>뷰포트</a:t>
            </a:r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66AC7B-08B0-4577-A9C2-75D2F6A51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409D0-4666-4128-9710-62013278260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490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언리얼</a:t>
            </a:r>
            <a:r>
              <a:rPr lang="ko-KR" altLang="en-US" dirty="0"/>
              <a:t> 엔진 기본 용어 설명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기본 용어</a:t>
            </a:r>
            <a:endParaRPr lang="en-US" altLang="ko-KR" dirty="0"/>
          </a:p>
          <a:p>
            <a:pPr lvl="1"/>
            <a:r>
              <a:rPr lang="ko-KR" altLang="en-US" dirty="0" err="1"/>
              <a:t>언리얼</a:t>
            </a:r>
            <a:r>
              <a:rPr lang="ko-KR" altLang="en-US" dirty="0"/>
              <a:t> 에디터 </a:t>
            </a:r>
            <a:r>
              <a:rPr lang="en-US" altLang="ko-KR" dirty="0"/>
              <a:t>(Unreal Editor), </a:t>
            </a:r>
            <a:r>
              <a:rPr lang="ko-KR" altLang="en-US" dirty="0"/>
              <a:t>레벨 에디터 </a:t>
            </a:r>
            <a:r>
              <a:rPr lang="en-US" altLang="ko-KR" dirty="0"/>
              <a:t>(Level Editor), </a:t>
            </a:r>
            <a:r>
              <a:rPr lang="ko-KR" altLang="en-US" dirty="0"/>
              <a:t>레벨 </a:t>
            </a:r>
            <a:r>
              <a:rPr lang="en-US" altLang="ko-KR" dirty="0"/>
              <a:t>(Level), </a:t>
            </a:r>
            <a:r>
              <a:rPr lang="ko-KR" altLang="en-US" dirty="0" err="1"/>
              <a:t>애셋</a:t>
            </a:r>
            <a:r>
              <a:rPr lang="ko-KR" altLang="en-US" dirty="0"/>
              <a:t> </a:t>
            </a:r>
            <a:r>
              <a:rPr lang="en-US" altLang="ko-KR" dirty="0"/>
              <a:t>(Asset), </a:t>
            </a:r>
            <a:r>
              <a:rPr lang="ko-KR" altLang="en-US" dirty="0" err="1"/>
              <a:t>액터</a:t>
            </a:r>
            <a:r>
              <a:rPr lang="ko-KR" altLang="en-US" dirty="0"/>
              <a:t> </a:t>
            </a:r>
            <a:r>
              <a:rPr lang="en-US" altLang="ko-KR" dirty="0"/>
              <a:t>(Actor)</a:t>
            </a:r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80F2B5-6873-4B34-889F-BEB548FFF8A3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8587EE3-7630-4438-B667-23CB531EDB63}"/>
              </a:ext>
            </a:extLst>
          </p:cNvPr>
          <p:cNvSpPr/>
          <p:nvPr/>
        </p:nvSpPr>
        <p:spPr>
          <a:xfrm>
            <a:off x="1685510" y="2432050"/>
            <a:ext cx="8820980" cy="265862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890040-6C4E-46F9-9B20-8D4DBC825C0C}"/>
              </a:ext>
            </a:extLst>
          </p:cNvPr>
          <p:cNvSpPr/>
          <p:nvPr/>
        </p:nvSpPr>
        <p:spPr>
          <a:xfrm>
            <a:off x="6719942" y="3579192"/>
            <a:ext cx="1530176" cy="10599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8592BD5-9561-4017-8D5A-4F1050ACD057}"/>
              </a:ext>
            </a:extLst>
          </p:cNvPr>
          <p:cNvSpPr/>
          <p:nvPr/>
        </p:nvSpPr>
        <p:spPr>
          <a:xfrm>
            <a:off x="3377698" y="2832697"/>
            <a:ext cx="5148572" cy="2088232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1D9EE27-1AC5-482C-A8E7-6B07CECB7AFB}"/>
              </a:ext>
            </a:extLst>
          </p:cNvPr>
          <p:cNvSpPr/>
          <p:nvPr/>
        </p:nvSpPr>
        <p:spPr>
          <a:xfrm>
            <a:off x="3561910" y="3522227"/>
            <a:ext cx="2295872" cy="12643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28CC87-ADA6-40DC-9176-1ED9A8644B01}"/>
              </a:ext>
            </a:extLst>
          </p:cNvPr>
          <p:cNvSpPr txBox="1"/>
          <p:nvPr/>
        </p:nvSpPr>
        <p:spPr>
          <a:xfrm>
            <a:off x="2100140" y="247609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언리얼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에디터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DA845F-FEBC-46EC-9336-9D4E345DDAF1}"/>
              </a:ext>
            </a:extLst>
          </p:cNvPr>
          <p:cNvSpPr txBox="1"/>
          <p:nvPr/>
        </p:nvSpPr>
        <p:spPr>
          <a:xfrm>
            <a:off x="3511675" y="290506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레벨 에디터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E41528-D31D-4F5A-AA4E-912D7225F2B1}"/>
              </a:ext>
            </a:extLst>
          </p:cNvPr>
          <p:cNvSpPr txBox="1"/>
          <p:nvPr/>
        </p:nvSpPr>
        <p:spPr>
          <a:xfrm>
            <a:off x="3578332" y="3625139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콘텐츠 브라우저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BC364A4-C58F-4C72-9828-4E2A195215C7}"/>
              </a:ext>
            </a:extLst>
          </p:cNvPr>
          <p:cNvSpPr/>
          <p:nvPr/>
        </p:nvSpPr>
        <p:spPr>
          <a:xfrm>
            <a:off x="4311863" y="5233008"/>
            <a:ext cx="3384376" cy="126433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83C710-2D07-4F3F-949E-6C4B32A124AF}"/>
              </a:ext>
            </a:extLst>
          </p:cNvPr>
          <p:cNvSpPr txBox="1"/>
          <p:nvPr/>
        </p:nvSpPr>
        <p:spPr>
          <a:xfrm>
            <a:off x="4588560" y="5335920"/>
            <a:ext cx="947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DCC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F77BEC-2914-4D49-B219-6D86654CA2E0}"/>
              </a:ext>
            </a:extLst>
          </p:cNvPr>
          <p:cNvSpPr txBox="1"/>
          <p:nvPr/>
        </p:nvSpPr>
        <p:spPr>
          <a:xfrm>
            <a:off x="5956541" y="5363115"/>
            <a:ext cx="11896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3ds Max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Maya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Blender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Photoshop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8259180-867A-4591-920F-6463FE317564}"/>
              </a:ext>
            </a:extLst>
          </p:cNvPr>
          <p:cNvSpPr/>
          <p:nvPr/>
        </p:nvSpPr>
        <p:spPr>
          <a:xfrm>
            <a:off x="3730182" y="4258198"/>
            <a:ext cx="216024" cy="216024"/>
          </a:xfrm>
          <a:prstGeom prst="ellipse">
            <a:avLst/>
          </a:prstGeom>
          <a:ln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F9375F-7BED-4BBB-9EC6-5D2897BB7859}"/>
              </a:ext>
            </a:extLst>
          </p:cNvPr>
          <p:cNvSpPr/>
          <p:nvPr/>
        </p:nvSpPr>
        <p:spPr>
          <a:xfrm>
            <a:off x="4006466" y="4258198"/>
            <a:ext cx="216024" cy="216024"/>
          </a:xfrm>
          <a:prstGeom prst="ellipse">
            <a:avLst/>
          </a:prstGeom>
          <a:solidFill>
            <a:schemeClr val="accent3"/>
          </a:solidFill>
          <a:ln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B290D9C-1F7D-4FAB-A8E1-596EE9CCA5C2}"/>
              </a:ext>
            </a:extLst>
          </p:cNvPr>
          <p:cNvSpPr/>
          <p:nvPr/>
        </p:nvSpPr>
        <p:spPr>
          <a:xfrm>
            <a:off x="4282750" y="4252379"/>
            <a:ext cx="216024" cy="21602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FD2DA75-A812-430C-A191-918A6607D9F3}"/>
              </a:ext>
            </a:extLst>
          </p:cNvPr>
          <p:cNvSpPr/>
          <p:nvPr/>
        </p:nvSpPr>
        <p:spPr>
          <a:xfrm>
            <a:off x="6567542" y="3426792"/>
            <a:ext cx="1530176" cy="10599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7B48EFE-79D7-4BC2-8E2B-53BA37BC4E7E}"/>
              </a:ext>
            </a:extLst>
          </p:cNvPr>
          <p:cNvSpPr/>
          <p:nvPr/>
        </p:nvSpPr>
        <p:spPr>
          <a:xfrm>
            <a:off x="6415142" y="3274392"/>
            <a:ext cx="1530176" cy="10599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77B340A-84C0-41A8-A574-55C38392219F}"/>
              </a:ext>
            </a:extLst>
          </p:cNvPr>
          <p:cNvSpPr/>
          <p:nvPr/>
        </p:nvSpPr>
        <p:spPr>
          <a:xfrm>
            <a:off x="4810166" y="5901724"/>
            <a:ext cx="216024" cy="216024"/>
          </a:xfrm>
          <a:prstGeom prst="ellipse">
            <a:avLst/>
          </a:prstGeom>
          <a:ln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EC9DCEB-C173-4FB6-A913-3F7F7C952E79}"/>
              </a:ext>
            </a:extLst>
          </p:cNvPr>
          <p:cNvSpPr/>
          <p:nvPr/>
        </p:nvSpPr>
        <p:spPr>
          <a:xfrm>
            <a:off x="5129938" y="5901724"/>
            <a:ext cx="216024" cy="216024"/>
          </a:xfrm>
          <a:prstGeom prst="ellipse">
            <a:avLst/>
          </a:prstGeom>
          <a:solidFill>
            <a:schemeClr val="accent3"/>
          </a:solidFill>
          <a:ln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FE8009A-6088-4EE5-9CDF-82BA9D4E35F5}"/>
              </a:ext>
            </a:extLst>
          </p:cNvPr>
          <p:cNvSpPr/>
          <p:nvPr/>
        </p:nvSpPr>
        <p:spPr>
          <a:xfrm>
            <a:off x="4553981" y="4252379"/>
            <a:ext cx="216024" cy="21602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C6F17C1-EBE9-49BB-92F4-5764C98646AD}"/>
              </a:ext>
            </a:extLst>
          </p:cNvPr>
          <p:cNvSpPr/>
          <p:nvPr/>
        </p:nvSpPr>
        <p:spPr>
          <a:xfrm>
            <a:off x="6539638" y="3426792"/>
            <a:ext cx="216024" cy="216024"/>
          </a:xfrm>
          <a:prstGeom prst="ellipse">
            <a:avLst/>
          </a:prstGeom>
          <a:solidFill>
            <a:schemeClr val="accent3"/>
          </a:solidFill>
          <a:ln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61D060A-1FA5-4186-9E35-30CF3BF8B9CF}"/>
              </a:ext>
            </a:extLst>
          </p:cNvPr>
          <p:cNvSpPr/>
          <p:nvPr/>
        </p:nvSpPr>
        <p:spPr>
          <a:xfrm>
            <a:off x="6889712" y="3705681"/>
            <a:ext cx="216024" cy="216024"/>
          </a:xfrm>
          <a:prstGeom prst="ellipse">
            <a:avLst/>
          </a:prstGeom>
          <a:solidFill>
            <a:schemeClr val="accent3"/>
          </a:solidFill>
          <a:ln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9D44F13-E0B6-4B9F-99D9-349A2F74B347}"/>
              </a:ext>
            </a:extLst>
          </p:cNvPr>
          <p:cNvSpPr/>
          <p:nvPr/>
        </p:nvSpPr>
        <p:spPr>
          <a:xfrm>
            <a:off x="6606347" y="3691740"/>
            <a:ext cx="216024" cy="21602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5DA2420-5C5C-4221-9971-88D361FD9603}"/>
              </a:ext>
            </a:extLst>
          </p:cNvPr>
          <p:cNvSpPr/>
          <p:nvPr/>
        </p:nvSpPr>
        <p:spPr>
          <a:xfrm>
            <a:off x="6829890" y="3426792"/>
            <a:ext cx="216024" cy="21602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8EA3148-5DE3-46B5-9DFA-ADD7A1CCF3F8}"/>
              </a:ext>
            </a:extLst>
          </p:cNvPr>
          <p:cNvSpPr/>
          <p:nvPr/>
        </p:nvSpPr>
        <p:spPr>
          <a:xfrm>
            <a:off x="7133640" y="3920480"/>
            <a:ext cx="216024" cy="216024"/>
          </a:xfrm>
          <a:prstGeom prst="ellipse">
            <a:avLst/>
          </a:prstGeom>
          <a:solidFill>
            <a:schemeClr val="accent3"/>
          </a:solidFill>
          <a:ln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1B7917E-5478-46CB-B524-E7C22AA06917}"/>
              </a:ext>
            </a:extLst>
          </p:cNvPr>
          <p:cNvSpPr/>
          <p:nvPr/>
        </p:nvSpPr>
        <p:spPr>
          <a:xfrm>
            <a:off x="6841416" y="3996817"/>
            <a:ext cx="216024" cy="21602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9C1FDF7-6150-498C-96C9-7A8D5E8E235B}"/>
              </a:ext>
            </a:extLst>
          </p:cNvPr>
          <p:cNvSpPr/>
          <p:nvPr/>
        </p:nvSpPr>
        <p:spPr>
          <a:xfrm>
            <a:off x="7169096" y="3673440"/>
            <a:ext cx="216024" cy="21602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8EF537-7879-4E09-8501-6F3CE63B08FF}"/>
              </a:ext>
            </a:extLst>
          </p:cNvPr>
          <p:cNvSpPr txBox="1"/>
          <p:nvPr/>
        </p:nvSpPr>
        <p:spPr>
          <a:xfrm>
            <a:off x="4606911" y="615230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애셋</a:t>
            </a:r>
            <a:endParaRPr lang="ko-KR" altLang="en-US" sz="16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2B89C4-BFB2-47FC-B031-3F67AED78A85}"/>
              </a:ext>
            </a:extLst>
          </p:cNvPr>
          <p:cNvSpPr txBox="1"/>
          <p:nvPr/>
        </p:nvSpPr>
        <p:spPr>
          <a:xfrm>
            <a:off x="3554579" y="447704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애셋</a:t>
            </a:r>
            <a:endParaRPr lang="ko-KR" altLang="en-US" sz="16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2A0EBB-4265-4D44-B2DF-C70764CE32FB}"/>
              </a:ext>
            </a:extLst>
          </p:cNvPr>
          <p:cNvSpPr txBox="1"/>
          <p:nvPr/>
        </p:nvSpPr>
        <p:spPr>
          <a:xfrm>
            <a:off x="7022787" y="328287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액터</a:t>
            </a:r>
            <a:endParaRPr lang="ko-KR" altLang="en-US" sz="16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FAB749-53DF-4D05-A642-9D3D4ECED8CF}"/>
              </a:ext>
            </a:extLst>
          </p:cNvPr>
          <p:cNvSpPr txBox="1"/>
          <p:nvPr/>
        </p:nvSpPr>
        <p:spPr>
          <a:xfrm>
            <a:off x="6370508" y="292811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레벨</a:t>
            </a:r>
          </a:p>
        </p:txBody>
      </p:sp>
    </p:spTree>
    <p:extLst>
      <p:ext uri="{BB962C8B-B14F-4D97-AF65-F5344CB8AC3E}">
        <p14:creationId xmlns:p14="http://schemas.microsoft.com/office/powerpoint/2010/main" val="3743568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레벨 에디터란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“</a:t>
            </a:r>
            <a:r>
              <a:rPr lang="ko-KR" altLang="en-US" dirty="0"/>
              <a:t>레벨 에디터</a:t>
            </a:r>
            <a:r>
              <a:rPr lang="en-US" altLang="ko-KR" dirty="0"/>
              <a:t>”(Level Editor)</a:t>
            </a:r>
          </a:p>
          <a:p>
            <a:pPr lvl="1"/>
            <a:r>
              <a:rPr lang="ko-KR" altLang="en-US" dirty="0"/>
              <a:t>언리얼 에디터의 핵심 레벨 제작 기능을 제공</a:t>
            </a:r>
            <a:endParaRPr lang="en-US" altLang="ko-KR" dirty="0"/>
          </a:p>
          <a:p>
            <a:pPr lvl="2"/>
            <a:r>
              <a:rPr lang="ko-KR" altLang="en-US" dirty="0"/>
              <a:t>여기서 주로 </a:t>
            </a:r>
            <a:r>
              <a:rPr lang="en-US" altLang="ko-KR" dirty="0"/>
              <a:t>“</a:t>
            </a:r>
            <a:r>
              <a:rPr lang="ko-KR" altLang="en-US" dirty="0"/>
              <a:t>액터</a:t>
            </a:r>
            <a:r>
              <a:rPr lang="en-US" altLang="ko-KR" dirty="0"/>
              <a:t>”</a:t>
            </a:r>
            <a:r>
              <a:rPr lang="ko-KR" altLang="en-US" dirty="0"/>
              <a:t> 를 놓고 트랜스폼 작업을 하며</a:t>
            </a:r>
            <a:endParaRPr lang="en-US" altLang="ko-KR" dirty="0"/>
          </a:p>
          <a:p>
            <a:pPr marL="914400" lvl="2" indent="0">
              <a:buNone/>
            </a:pPr>
            <a:r>
              <a:rPr lang="en-US" altLang="ko-KR" dirty="0"/>
              <a:t>  </a:t>
            </a:r>
            <a:r>
              <a:rPr lang="ko-KR" altLang="en-US" dirty="0"/>
              <a:t> 그 </a:t>
            </a:r>
            <a:r>
              <a:rPr lang="ko-KR" altLang="en-US" dirty="0" err="1"/>
              <a:t>속성를</a:t>
            </a:r>
            <a:r>
              <a:rPr lang="ko-KR" altLang="en-US" dirty="0"/>
              <a:t> 수정하는 식으로 </a:t>
            </a:r>
            <a:r>
              <a:rPr lang="en-US" altLang="ko-KR" dirty="0"/>
              <a:t>“</a:t>
            </a:r>
            <a:r>
              <a:rPr lang="ko-KR" altLang="en-US" dirty="0"/>
              <a:t>레벨</a:t>
            </a:r>
            <a:r>
              <a:rPr lang="en-US" altLang="ko-KR" dirty="0"/>
              <a:t>”</a:t>
            </a:r>
            <a:r>
              <a:rPr lang="ko-KR" altLang="en-US" dirty="0"/>
              <a:t>을 만들어 확인하고 변경하게 됨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레벨</a:t>
            </a:r>
            <a:r>
              <a:rPr lang="en-US" altLang="ko-KR" dirty="0"/>
              <a:t>”:</a:t>
            </a:r>
            <a:r>
              <a:rPr lang="ko-KR" altLang="en-US" dirty="0"/>
              <a:t> 게임 환경을 만드는 </a:t>
            </a:r>
            <a:r>
              <a:rPr lang="ko-KR" altLang="en-US" dirty="0" err="1"/>
              <a:t>씬을</a:t>
            </a:r>
            <a:r>
              <a:rPr lang="ko-KR" altLang="en-US" dirty="0"/>
              <a:t> 의미함</a:t>
            </a:r>
            <a:endParaRPr lang="en-US" altLang="ko-KR" dirty="0"/>
          </a:p>
          <a:p>
            <a:pPr lvl="2"/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레벨은</a:t>
            </a:r>
            <a:r>
              <a:rPr lang="en-US" altLang="ko-KR" dirty="0"/>
              <a:t> </a:t>
            </a:r>
            <a:r>
              <a:rPr lang="ko-KR" altLang="en-US" dirty="0"/>
              <a:t>일련의 오브젝트와 </a:t>
            </a:r>
            <a:r>
              <a:rPr lang="ko-KR" altLang="en-US" dirty="0" err="1"/>
              <a:t>지오메트리를</a:t>
            </a:r>
            <a:r>
              <a:rPr lang="ko-KR" altLang="en-US" dirty="0"/>
              <a:t> 배치하여</a:t>
            </a:r>
            <a:endParaRPr lang="en-US" altLang="ko-KR" dirty="0"/>
          </a:p>
          <a:p>
            <a:pPr marL="914400" lvl="2" indent="0">
              <a:buNone/>
            </a:pPr>
            <a:r>
              <a:rPr lang="en-US" altLang="ko-KR" dirty="0"/>
              <a:t>  </a:t>
            </a:r>
            <a:r>
              <a:rPr lang="ko-KR" altLang="en-US" dirty="0"/>
              <a:t> 플레이어가 경험하게 될 월드를 정의할 수 있는 </a:t>
            </a:r>
            <a:r>
              <a:rPr lang="en-US" altLang="ko-KR" dirty="0"/>
              <a:t>3D </a:t>
            </a:r>
            <a:r>
              <a:rPr lang="ko-KR" altLang="en-US" dirty="0"/>
              <a:t>환경임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액터</a:t>
            </a:r>
            <a:r>
              <a:rPr lang="en-US" altLang="ko-KR" dirty="0"/>
              <a:t>”(Actor): </a:t>
            </a:r>
            <a:r>
              <a:rPr lang="ko-KR" altLang="en-US" dirty="0"/>
              <a:t>레벨</a:t>
            </a:r>
            <a:r>
              <a:rPr lang="en-US" altLang="ko-KR" dirty="0"/>
              <a:t>(</a:t>
            </a:r>
            <a:r>
              <a:rPr lang="ko-KR" altLang="en-US" dirty="0"/>
              <a:t>월드</a:t>
            </a:r>
            <a:r>
              <a:rPr lang="en-US" altLang="ko-KR" dirty="0"/>
              <a:t>)</a:t>
            </a:r>
            <a:r>
              <a:rPr lang="ko-KR" altLang="en-US" dirty="0"/>
              <a:t>에 배치할 수 있는 오브젝트임</a:t>
            </a:r>
            <a:endParaRPr lang="en-US" altLang="ko-KR" dirty="0"/>
          </a:p>
          <a:p>
            <a:pPr lvl="2"/>
            <a:r>
              <a:rPr lang="ko-KR" altLang="en-US" dirty="0"/>
              <a:t>오브젝트가 무엇이든</a:t>
            </a:r>
            <a:r>
              <a:rPr lang="en-US" altLang="ko-KR" dirty="0"/>
              <a:t>(</a:t>
            </a:r>
            <a:r>
              <a:rPr lang="ko-KR" altLang="en-US" dirty="0"/>
              <a:t>라이트든</a:t>
            </a:r>
            <a:r>
              <a:rPr lang="en-US" altLang="ko-KR" dirty="0"/>
              <a:t>, </a:t>
            </a:r>
            <a:r>
              <a:rPr lang="ko-KR" altLang="en-US" dirty="0"/>
              <a:t>메시든</a:t>
            </a:r>
            <a:r>
              <a:rPr lang="en-US" altLang="ko-KR" dirty="0"/>
              <a:t>, </a:t>
            </a:r>
            <a:r>
              <a:rPr lang="ko-KR" altLang="en-US" dirty="0"/>
              <a:t>캐릭터든</a:t>
            </a:r>
            <a:r>
              <a:rPr lang="en-US" altLang="ko-KR" dirty="0"/>
              <a:t>), </a:t>
            </a:r>
            <a:r>
              <a:rPr lang="ko-KR" altLang="en-US" dirty="0"/>
              <a:t>레벨에 배치할 수만 있으면 모두 액터임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엄밀히 말해서</a:t>
            </a:r>
            <a:r>
              <a:rPr lang="en-US" altLang="ko-KR" dirty="0"/>
              <a:t>, </a:t>
            </a:r>
            <a:r>
              <a:rPr lang="ko-KR" altLang="en-US" dirty="0"/>
              <a:t>액터는 언리얼 엔진에서 </a:t>
            </a:r>
            <a:r>
              <a:rPr lang="en-US" altLang="ko-KR" dirty="0"/>
              <a:t>‘3D </a:t>
            </a:r>
            <a:r>
              <a:rPr lang="ko-KR" altLang="en-US" dirty="0"/>
              <a:t>위치</a:t>
            </a:r>
            <a:r>
              <a:rPr lang="en-US" altLang="ko-KR" dirty="0"/>
              <a:t>, </a:t>
            </a:r>
            <a:r>
              <a:rPr lang="ko-KR" altLang="en-US" dirty="0"/>
              <a:t>회전</a:t>
            </a:r>
            <a:r>
              <a:rPr lang="en-US" altLang="ko-KR" dirty="0"/>
              <a:t>, </a:t>
            </a:r>
            <a:r>
              <a:rPr lang="ko-KR" altLang="en-US" dirty="0"/>
              <a:t>스케일 데이터를 포함하는 오브젝트</a:t>
            </a:r>
            <a:r>
              <a:rPr lang="en-US" altLang="ko-KR" dirty="0"/>
              <a:t>’</a:t>
            </a:r>
            <a:r>
              <a:rPr lang="ko-KR" altLang="en-US" dirty="0"/>
              <a:t>를</a:t>
            </a:r>
            <a:endParaRPr lang="en-US" altLang="ko-KR" dirty="0"/>
          </a:p>
          <a:p>
            <a:pPr marL="914400" lvl="2" indent="0">
              <a:buNone/>
            </a:pPr>
            <a:r>
              <a:rPr lang="en-US" altLang="ko-KR" dirty="0"/>
              <a:t>  </a:t>
            </a:r>
            <a:r>
              <a:rPr lang="ko-KR" altLang="en-US" dirty="0"/>
              <a:t> 정의하는 데 사용되는 프로그래밍 클래스임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가장 기본적인</a:t>
            </a:r>
            <a:r>
              <a:rPr lang="en-US" altLang="ko-KR" dirty="0"/>
              <a:t>) </a:t>
            </a:r>
            <a:r>
              <a:rPr lang="ko-KR" altLang="en-US" dirty="0"/>
              <a:t>레벨 제작은</a:t>
            </a:r>
            <a:r>
              <a:rPr lang="en-US" altLang="ko-KR" dirty="0"/>
              <a:t> </a:t>
            </a:r>
            <a:r>
              <a:rPr lang="ko-KR" altLang="en-US" dirty="0"/>
              <a:t>항목들을 언리얼 에디터 안의 레벨에 배치하는 것이 핵심임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항목은 월드 지오메트리</a:t>
            </a:r>
            <a:r>
              <a:rPr lang="en-US" altLang="ko-KR" dirty="0"/>
              <a:t>, </a:t>
            </a:r>
            <a:r>
              <a:rPr lang="ko-KR" altLang="en-US" dirty="0"/>
              <a:t>브러시 형태의 장식</a:t>
            </a:r>
            <a:r>
              <a:rPr lang="en-US" altLang="ko-KR" dirty="0"/>
              <a:t>, </a:t>
            </a:r>
            <a:r>
              <a:rPr lang="ko-KR" altLang="en-US" dirty="0"/>
              <a:t>스태틱 메시</a:t>
            </a:r>
            <a:r>
              <a:rPr lang="en-US" altLang="ko-KR" dirty="0"/>
              <a:t>, </a:t>
            </a:r>
            <a:r>
              <a:rPr lang="ko-KR" altLang="en-US" dirty="0"/>
              <a:t>라이트</a:t>
            </a:r>
            <a:r>
              <a:rPr lang="en-US" altLang="ko-KR" dirty="0"/>
              <a:t>, </a:t>
            </a:r>
            <a:r>
              <a:rPr lang="ko-KR" altLang="en-US" dirty="0"/>
              <a:t>플레이어 스타트</a:t>
            </a:r>
            <a:r>
              <a:rPr lang="en-US" altLang="ko-KR" dirty="0"/>
              <a:t>, </a:t>
            </a:r>
            <a:r>
              <a:rPr lang="ko-KR" altLang="en-US" dirty="0" err="1"/>
              <a:t>웨폰</a:t>
            </a:r>
            <a:r>
              <a:rPr lang="en-US" altLang="ko-KR" dirty="0"/>
              <a:t>,</a:t>
            </a:r>
          </a:p>
          <a:p>
            <a:pPr marL="914400" lvl="2" indent="0">
              <a:buNone/>
            </a:pPr>
            <a:r>
              <a:rPr lang="en-US" altLang="ko-KR" dirty="0"/>
              <a:t>   </a:t>
            </a:r>
            <a:r>
              <a:rPr lang="ko-KR" altLang="en-US" dirty="0" err="1"/>
              <a:t>비히클</a:t>
            </a:r>
            <a:r>
              <a:rPr lang="ko-KR" altLang="en-US" dirty="0"/>
              <a:t> 등이 될 수 있음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80F2B5-6873-4B34-889F-BEB548FFF8A3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  <p:pic>
        <p:nvPicPr>
          <p:cNvPr id="6" name="Picture 2" descr="http://images.all-free-download.com/images/graphiclarge/cl_key_116117.jpg">
            <a:extLst>
              <a:ext uri="{FF2B5EF4-FFF2-40B4-BE49-F238E27FC236}">
                <a16:creationId xmlns:a16="http://schemas.microsoft.com/office/drawing/2014/main" id="{19A8E66D-A290-4687-95A2-952B30056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24037" y="500042"/>
            <a:ext cx="813791" cy="3944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0942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0E7692-043B-4888-92AC-39D8410B2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 latinLnBrk="0"/>
            <a:r>
              <a:rPr lang="en-US" altLang="ko-KR" dirty="0">
                <a:solidFill>
                  <a:srgbClr val="0070C0"/>
                </a:solidFill>
              </a:rPr>
              <a:t>2. </a:t>
            </a:r>
            <a:r>
              <a:rPr lang="ko-KR" altLang="en-US" dirty="0" err="1">
                <a:solidFill>
                  <a:srgbClr val="0070C0"/>
                </a:solidFill>
              </a:rPr>
              <a:t>언리얼</a:t>
            </a:r>
            <a:r>
              <a:rPr lang="ko-KR" altLang="en-US" dirty="0">
                <a:solidFill>
                  <a:srgbClr val="0070C0"/>
                </a:solidFill>
              </a:rPr>
              <a:t> 에디터에 </a:t>
            </a:r>
            <a:r>
              <a:rPr lang="ko-KR" altLang="en-US" dirty="0" err="1">
                <a:solidFill>
                  <a:srgbClr val="0070C0"/>
                </a:solidFill>
              </a:rPr>
              <a:t>익숙해지기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EC490C-66B6-41E8-9F13-4CDC4127F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언리얼</a:t>
            </a:r>
            <a:r>
              <a:rPr lang="ko-KR" altLang="en-US" dirty="0"/>
              <a:t> 에디터의 인터페이스를 이해하고 기본적인 조작 방법에 익숙해지자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66AC7B-08B0-4577-A9C2-75D2F6A51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409D0-4666-4128-9710-62013278260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472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디폴트 인터페이스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언리얼 에디터의 인터페이스</a:t>
            </a:r>
            <a:endParaRPr lang="en-US" altLang="ko-KR" dirty="0"/>
          </a:p>
          <a:p>
            <a:pPr lvl="1"/>
            <a:r>
              <a:rPr lang="ko-KR" altLang="en-US" dirty="0"/>
              <a:t>아래는 디폴트 인터페이스 레이아웃임</a:t>
            </a:r>
            <a:endParaRPr lang="en-US" altLang="ko-KR" dirty="0"/>
          </a:p>
          <a:p>
            <a:pPr lvl="2"/>
            <a:r>
              <a:rPr lang="ko-KR" altLang="en-US" dirty="0"/>
              <a:t>언리얼 에디터는 고도의 </a:t>
            </a:r>
            <a:r>
              <a:rPr lang="ko-KR" altLang="en-US" dirty="0" err="1"/>
              <a:t>커스터마이징이</a:t>
            </a:r>
            <a:r>
              <a:rPr lang="ko-KR" altLang="en-US" dirty="0"/>
              <a:t> 가능하기에</a:t>
            </a:r>
            <a:r>
              <a:rPr lang="en-US" altLang="ko-KR" dirty="0"/>
              <a:t>, </a:t>
            </a:r>
            <a:r>
              <a:rPr lang="ko-KR" altLang="en-US" dirty="0" err="1"/>
              <a:t>실행시</a:t>
            </a:r>
            <a:r>
              <a:rPr lang="ko-KR" altLang="en-US" dirty="0"/>
              <a:t> 보이는 화면이 다음과 다를 수 있음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80F2B5-6873-4B34-889F-BEB548FFF8A3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  <p:pic>
        <p:nvPicPr>
          <p:cNvPr id="16" name="Picture 2" descr="https://docs.unrealengine.com/5.0/Images/understanding-the-basics/foundational-knowledge/unreal-editor-interface/ue5-default-interface.png">
            <a:extLst>
              <a:ext uri="{FF2B5EF4-FFF2-40B4-BE49-F238E27FC236}">
                <a16:creationId xmlns:a16="http://schemas.microsoft.com/office/drawing/2014/main" id="{4084EC50-7B5D-4849-A54B-BEC88CF0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822" y="2332939"/>
            <a:ext cx="6064290" cy="401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CF9175-48E1-4073-BA91-81EF5E1F0B9A}"/>
              </a:ext>
            </a:extLst>
          </p:cNvPr>
          <p:cNvSpPr txBox="1"/>
          <p:nvPr/>
        </p:nvSpPr>
        <p:spPr>
          <a:xfrm>
            <a:off x="4908221" y="2194439"/>
            <a:ext cx="93968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00FF"/>
                </a:solidFill>
                <a:latin typeface="+mn-ea"/>
                <a:ea typeface="+mn-ea"/>
              </a:rPr>
              <a:t>1. </a:t>
            </a:r>
            <a:r>
              <a:rPr lang="ko-KR" altLang="en-US" sz="1200" b="1" dirty="0">
                <a:solidFill>
                  <a:srgbClr val="0000FF"/>
                </a:solidFill>
                <a:latin typeface="+mn-ea"/>
                <a:ea typeface="+mn-ea"/>
              </a:rPr>
              <a:t>메뉴 바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28134" y="2398325"/>
            <a:ext cx="54694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0000FF"/>
                </a:solidFill>
                <a:latin typeface="+mn-ea"/>
                <a:ea typeface="+mn-ea"/>
              </a:rPr>
              <a:t>탭 바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22973" y="4015816"/>
            <a:ext cx="119295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00FF"/>
                </a:solidFill>
                <a:latin typeface="+mn-ea"/>
                <a:ea typeface="+mn-ea"/>
              </a:rPr>
              <a:t>7. </a:t>
            </a:r>
            <a:r>
              <a:rPr lang="ko-KR" altLang="en-US" sz="1200" b="1" dirty="0">
                <a:solidFill>
                  <a:srgbClr val="0000FF"/>
                </a:solidFill>
                <a:latin typeface="+mn-ea"/>
                <a:ea typeface="+mn-ea"/>
              </a:rPr>
              <a:t>디테일 패널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220112" y="2876152"/>
            <a:ext cx="18437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00FF"/>
                </a:solidFill>
                <a:latin typeface="+mn-ea"/>
                <a:ea typeface="+mn-ea"/>
              </a:rPr>
              <a:t>6. </a:t>
            </a:r>
            <a:r>
              <a:rPr lang="ko-KR" altLang="en-US" sz="1200" b="1" dirty="0" err="1">
                <a:solidFill>
                  <a:srgbClr val="0000FF"/>
                </a:solidFill>
                <a:latin typeface="+mn-ea"/>
                <a:ea typeface="+mn-ea"/>
              </a:rPr>
              <a:t>아웃라이너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en-US" altLang="ko-KR" sz="1200" b="1" dirty="0" err="1">
                <a:solidFill>
                  <a:srgbClr val="0000FF"/>
                </a:solidFill>
                <a:latin typeface="+mn-ea"/>
                <a:ea typeface="+mn-ea"/>
              </a:rPr>
              <a:t>Ourliner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68525" y="5584277"/>
            <a:ext cx="170912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00FF"/>
                </a:solidFill>
                <a:latin typeface="+mn-ea"/>
                <a:ea typeface="+mn-ea"/>
              </a:rPr>
              <a:t>4. </a:t>
            </a:r>
            <a:r>
              <a:rPr lang="ko-KR" altLang="en-US" sz="1200" b="1" dirty="0">
                <a:solidFill>
                  <a:srgbClr val="0000FF"/>
                </a:solidFill>
                <a:latin typeface="+mn-ea"/>
                <a:ea typeface="+mn-ea"/>
              </a:rPr>
              <a:t>콘텐츠 </a:t>
            </a:r>
            <a:r>
              <a:rPr lang="ko-KR" altLang="en-US" sz="1200" b="1" dirty="0" err="1">
                <a:solidFill>
                  <a:srgbClr val="0000FF"/>
                </a:solidFill>
                <a:latin typeface="+mn-ea"/>
                <a:ea typeface="+mn-ea"/>
              </a:rPr>
              <a:t>드로어</a:t>
            </a:r>
            <a:r>
              <a:rPr lang="ko-KR" altLang="en-US" sz="1200" b="1" dirty="0">
                <a:solidFill>
                  <a:srgbClr val="0000FF"/>
                </a:solidFill>
                <a:latin typeface="+mn-ea"/>
                <a:ea typeface="+mn-ea"/>
              </a:rPr>
              <a:t> 버튼</a:t>
            </a:r>
            <a:endParaRPr lang="en-US" altLang="ko-KR" sz="1200" b="1" dirty="0">
              <a:solidFill>
                <a:srgbClr val="0000FF"/>
              </a:solidFill>
              <a:latin typeface="+mn-ea"/>
              <a:ea typeface="+mn-ea"/>
            </a:endParaRPr>
          </a:p>
          <a:p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(Content Drawer)</a:t>
            </a:r>
            <a:endParaRPr lang="ko-KR" altLang="en-US" sz="12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298287" y="5155480"/>
            <a:ext cx="2589170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UE4</a:t>
            </a:r>
            <a:r>
              <a:rPr lang="ko-KR" altLang="en-US" sz="1200" b="1" dirty="0">
                <a:solidFill>
                  <a:srgbClr val="0000FF"/>
                </a:solidFill>
                <a:latin typeface="+mn-ea"/>
              </a:rPr>
              <a:t>와의 차이</a:t>
            </a:r>
            <a:endParaRPr lang="en-US" altLang="ko-KR" sz="1200" b="1" dirty="0">
              <a:solidFill>
                <a:srgbClr val="0000FF"/>
              </a:solidFill>
              <a:latin typeface="+mn-ea"/>
            </a:endParaRPr>
          </a:p>
          <a:p>
            <a:r>
              <a:rPr lang="ko-KR" altLang="en-US" sz="1200" b="1" dirty="0">
                <a:solidFill>
                  <a:srgbClr val="0000FF"/>
                </a:solidFill>
                <a:latin typeface="+mn-ea"/>
                <a:ea typeface="+mn-ea"/>
              </a:rPr>
              <a:t>왼쪽의 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  <a:ea typeface="+mn-ea"/>
              </a:rPr>
              <a:t>‘</a:t>
            </a:r>
            <a:r>
              <a:rPr lang="ko-KR" altLang="en-US" sz="1200" b="1" dirty="0">
                <a:solidFill>
                  <a:srgbClr val="0000FF"/>
                </a:solidFill>
                <a:latin typeface="+mn-ea"/>
                <a:ea typeface="+mn-ea"/>
              </a:rPr>
              <a:t>모드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  <a:ea typeface="+mn-ea"/>
              </a:rPr>
              <a:t>’</a:t>
            </a:r>
            <a:r>
              <a:rPr lang="ko-KR" altLang="en-US" sz="1200" b="1" dirty="0">
                <a:solidFill>
                  <a:srgbClr val="0000FF"/>
                </a:solidFill>
                <a:latin typeface="+mn-ea"/>
                <a:ea typeface="+mn-ea"/>
              </a:rPr>
              <a:t> 패널과</a:t>
            </a:r>
            <a:endParaRPr lang="en-US" altLang="ko-KR" sz="1200" b="1" dirty="0">
              <a:solidFill>
                <a:srgbClr val="0000FF"/>
              </a:solidFill>
              <a:latin typeface="+mn-ea"/>
              <a:ea typeface="+mn-ea"/>
            </a:endParaRPr>
          </a:p>
          <a:p>
            <a:r>
              <a:rPr lang="ko-KR" altLang="en-US" sz="1200" b="1" dirty="0">
                <a:solidFill>
                  <a:srgbClr val="0000FF"/>
                </a:solidFill>
                <a:latin typeface="+mn-ea"/>
              </a:rPr>
              <a:t>아래쪽의 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‘</a:t>
            </a:r>
            <a:r>
              <a:rPr lang="ko-KR" altLang="en-US" sz="1200" b="1" dirty="0">
                <a:solidFill>
                  <a:srgbClr val="0000FF"/>
                </a:solidFill>
                <a:latin typeface="+mn-ea"/>
              </a:rPr>
              <a:t>콘텐츠 브라우저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’</a:t>
            </a:r>
            <a:r>
              <a:rPr lang="ko-KR" altLang="en-US" sz="1200" b="1" dirty="0">
                <a:solidFill>
                  <a:srgbClr val="0000FF"/>
                </a:solidFill>
                <a:latin typeface="+mn-ea"/>
              </a:rPr>
              <a:t> 패널이</a:t>
            </a:r>
            <a:endParaRPr lang="en-US" altLang="ko-KR" sz="1200" b="1" dirty="0">
              <a:solidFill>
                <a:srgbClr val="0000FF"/>
              </a:solidFill>
              <a:latin typeface="+mn-ea"/>
            </a:endParaRPr>
          </a:p>
          <a:p>
            <a:r>
              <a:rPr lang="ko-KR" altLang="en-US" sz="1200" b="1" dirty="0">
                <a:solidFill>
                  <a:srgbClr val="0000FF"/>
                </a:solidFill>
                <a:latin typeface="+mn-ea"/>
                <a:ea typeface="+mn-ea"/>
              </a:rPr>
              <a:t>생략되었음</a:t>
            </a:r>
            <a:endParaRPr lang="en-US" altLang="ko-KR" sz="12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95066" y="2554656"/>
            <a:ext cx="73129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00FF"/>
                </a:solidFill>
                <a:latin typeface="+mn-ea"/>
                <a:ea typeface="+mn-ea"/>
              </a:rPr>
              <a:t>2. </a:t>
            </a:r>
            <a:r>
              <a:rPr lang="ko-KR" altLang="en-US" sz="1200" b="1" dirty="0">
                <a:solidFill>
                  <a:srgbClr val="0000FF"/>
                </a:solidFill>
                <a:latin typeface="+mn-ea"/>
                <a:ea typeface="+mn-ea"/>
              </a:rPr>
              <a:t>툴바 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F2775A8-1079-4EF5-8A12-2889A82C21CC}"/>
              </a:ext>
            </a:extLst>
          </p:cNvPr>
          <p:cNvCxnSpPr/>
          <p:nvPr/>
        </p:nvCxnSpPr>
        <p:spPr>
          <a:xfrm>
            <a:off x="2979609" y="2536825"/>
            <a:ext cx="352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28F059E-5F19-4C81-B0AE-950B29D6A06E}"/>
              </a:ext>
            </a:extLst>
          </p:cNvPr>
          <p:cNvSpPr txBox="1"/>
          <p:nvPr/>
        </p:nvSpPr>
        <p:spPr>
          <a:xfrm>
            <a:off x="5456677" y="3773546"/>
            <a:ext cx="8851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00FF"/>
                </a:solidFill>
                <a:latin typeface="+mn-ea"/>
                <a:ea typeface="+mn-ea"/>
              </a:rPr>
              <a:t>3. </a:t>
            </a:r>
            <a:r>
              <a:rPr lang="ko-KR" altLang="en-US" sz="1200" b="1" dirty="0" err="1">
                <a:solidFill>
                  <a:srgbClr val="0000FF"/>
                </a:solidFill>
                <a:latin typeface="+mn-ea"/>
                <a:ea typeface="+mn-ea"/>
              </a:rPr>
              <a:t>뷰포트</a:t>
            </a:r>
            <a:r>
              <a:rPr lang="ko-KR" altLang="en-US" sz="1200" b="1" dirty="0">
                <a:solidFill>
                  <a:srgbClr val="0000FF"/>
                </a:solidFill>
                <a:latin typeface="+mn-ea"/>
                <a:ea typeface="+mn-ea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46078-2EC8-4589-AAE0-0437A4385E87}"/>
              </a:ext>
            </a:extLst>
          </p:cNvPr>
          <p:cNvSpPr txBox="1"/>
          <p:nvPr/>
        </p:nvSpPr>
        <p:spPr>
          <a:xfrm>
            <a:off x="3878037" y="5815110"/>
            <a:ext cx="103906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00FF"/>
                </a:solidFill>
                <a:latin typeface="+mn-ea"/>
                <a:ea typeface="+mn-ea"/>
              </a:rPr>
              <a:t>5. </a:t>
            </a:r>
            <a:r>
              <a:rPr lang="ko-KR" altLang="en-US" sz="1200" b="1" dirty="0">
                <a:solidFill>
                  <a:srgbClr val="0000FF"/>
                </a:solidFill>
                <a:latin typeface="+mn-ea"/>
                <a:ea typeface="+mn-ea"/>
              </a:rPr>
              <a:t>하단 </a:t>
            </a:r>
            <a:r>
              <a:rPr lang="ko-KR" altLang="en-US" sz="1200" b="1" dirty="0" err="1">
                <a:solidFill>
                  <a:srgbClr val="0000FF"/>
                </a:solidFill>
                <a:latin typeface="+mn-ea"/>
                <a:ea typeface="+mn-ea"/>
              </a:rPr>
              <a:t>툴바</a:t>
            </a:r>
            <a:endParaRPr lang="ko-KR" altLang="en-US" sz="12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11648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탭 바</a:t>
            </a:r>
            <a:r>
              <a:rPr lang="en-US" altLang="ko-KR" dirty="0"/>
              <a:t>, </a:t>
            </a:r>
            <a:r>
              <a:rPr lang="ko-KR" altLang="en-US" dirty="0"/>
              <a:t>메뉴 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“</a:t>
            </a:r>
            <a:r>
              <a:rPr lang="ko-KR" altLang="en-US" dirty="0"/>
              <a:t>탭 바</a:t>
            </a:r>
            <a:r>
              <a:rPr lang="en-US" altLang="ko-KR" dirty="0"/>
              <a:t>”</a:t>
            </a:r>
          </a:p>
          <a:p>
            <a:pPr lvl="1"/>
            <a:r>
              <a:rPr lang="ko-KR" altLang="en-US" dirty="0"/>
              <a:t>여러 창을 탭 개념으로 관리함</a:t>
            </a:r>
            <a:endParaRPr lang="en-US" altLang="ko-KR" dirty="0"/>
          </a:p>
          <a:p>
            <a:pPr lvl="2"/>
            <a:r>
              <a:rPr lang="ko-KR" altLang="en-US" dirty="0"/>
              <a:t>탭 자체의 이름에는 현재 편집중인 레벨의 이름이나 창의 이름이 반영됨</a:t>
            </a:r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메뉴 바</a:t>
            </a:r>
            <a:r>
              <a:rPr lang="en-US" altLang="ko-KR" dirty="0"/>
              <a:t>”</a:t>
            </a:r>
            <a:endParaRPr lang="ko-KR" altLang="en-US" dirty="0"/>
          </a:p>
          <a:p>
            <a:pPr lvl="1"/>
            <a:r>
              <a:rPr lang="ko-KR" altLang="en-US" dirty="0"/>
              <a:t>에디터에서 레벨 </a:t>
            </a:r>
            <a:r>
              <a:rPr lang="ko-KR" altLang="en-US" dirty="0" err="1"/>
              <a:t>작업시</a:t>
            </a:r>
            <a:r>
              <a:rPr lang="ko-KR" altLang="en-US" dirty="0"/>
              <a:t> 흔히 사용되는 일반 툴과 명령이 들어있음</a:t>
            </a:r>
            <a:endParaRPr lang="en-US" altLang="ko-KR" dirty="0"/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콘솔</a:t>
            </a:r>
            <a:r>
              <a:rPr lang="en-US" altLang="ko-KR" dirty="0"/>
              <a:t>”</a:t>
            </a:r>
            <a:r>
              <a:rPr lang="ko-KR" altLang="en-US" dirty="0"/>
              <a:t>은 </a:t>
            </a:r>
            <a:r>
              <a:rPr lang="en-US" altLang="ko-KR" sz="1600" dirty="0"/>
              <a:t>(</a:t>
            </a:r>
            <a:r>
              <a:rPr lang="ko-KR" altLang="en-US" sz="1600" dirty="0"/>
              <a:t>에디터가 인식하는</a:t>
            </a:r>
            <a:r>
              <a:rPr lang="en-US" altLang="ko-KR" sz="1600" dirty="0"/>
              <a:t>)</a:t>
            </a:r>
            <a:r>
              <a:rPr lang="ko-KR" altLang="en-US" sz="1600" dirty="0"/>
              <a:t> </a:t>
            </a:r>
            <a:r>
              <a:rPr lang="ko-KR" altLang="en-US" dirty="0"/>
              <a:t>특수 콘솔 명령을 입력할 수 있는 </a:t>
            </a:r>
            <a:r>
              <a:rPr lang="ko-KR" altLang="en-US" dirty="0" err="1"/>
              <a:t>글자칸임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이 </a:t>
            </a:r>
            <a:r>
              <a:rPr lang="ko-KR" altLang="en-US" dirty="0" err="1"/>
              <a:t>글자칸에는</a:t>
            </a:r>
            <a:r>
              <a:rPr lang="ko-KR" altLang="en-US" dirty="0"/>
              <a:t> 자동 완성 기능이 있어</a:t>
            </a:r>
            <a:r>
              <a:rPr lang="en-US" altLang="ko-KR" dirty="0"/>
              <a:t>, </a:t>
            </a:r>
            <a:r>
              <a:rPr lang="ko-KR" altLang="en-US" dirty="0"/>
              <a:t>현재 입력된 내용에 일치하는 모든 명령이 자동으로 나열됨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80F2B5-6873-4B34-889F-BEB548FFF8A3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  <p:pic>
        <p:nvPicPr>
          <p:cNvPr id="2050" name="Picture 2" descr="언리얼 에디터의 메뉴 바">
            <a:extLst>
              <a:ext uri="{FF2B5EF4-FFF2-40B4-BE49-F238E27FC236}">
                <a16:creationId xmlns:a16="http://schemas.microsoft.com/office/drawing/2014/main" id="{813F97C7-F206-4A5B-B6D2-497AD8B4C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4" y="3533775"/>
            <a:ext cx="535305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5850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툴바</a:t>
            </a:r>
            <a:r>
              <a:rPr lang="en-US" altLang="ko-KR" dirty="0"/>
              <a:t>, </a:t>
            </a:r>
            <a:r>
              <a:rPr lang="ko-KR" altLang="en-US" dirty="0"/>
              <a:t>뷰포트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“</a:t>
            </a:r>
            <a:r>
              <a:rPr lang="ko-KR" altLang="en-US" dirty="0"/>
              <a:t>툴바</a:t>
            </a:r>
            <a:r>
              <a:rPr lang="en-US" altLang="ko-KR" dirty="0"/>
              <a:t>”</a:t>
            </a:r>
            <a:endParaRPr lang="ko-KR" altLang="en-US" dirty="0"/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툴바</a:t>
            </a:r>
            <a:r>
              <a:rPr lang="en-US" altLang="ko-KR" dirty="0"/>
              <a:t>”</a:t>
            </a:r>
            <a:r>
              <a:rPr lang="ko-KR" altLang="en-US" dirty="0"/>
              <a:t> 패널 은 자주 사용되는 툴 및 연산을 빠르게 접근할 수 있도록 해 주는 명령 모음임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뷰포트</a:t>
            </a:r>
            <a:r>
              <a:rPr lang="en-US" altLang="ko-KR" dirty="0"/>
              <a:t>”</a:t>
            </a:r>
            <a:endParaRPr lang="ko-KR" altLang="en-US" dirty="0"/>
          </a:p>
          <a:p>
            <a:pPr lvl="1"/>
            <a:r>
              <a:rPr lang="ko-KR" altLang="en-US" dirty="0"/>
              <a:t>뷰포트 패널은 언리얼 에디터에서 만든 월드를 보는 창임</a:t>
            </a:r>
            <a:endParaRPr lang="en-US" altLang="ko-KR" dirty="0"/>
          </a:p>
          <a:p>
            <a:pPr lvl="1"/>
            <a:r>
              <a:rPr lang="ko-KR" altLang="en-US" dirty="0"/>
              <a:t>이 패널은 몇 개의 뷰포트로 된 세트로 이루어짐</a:t>
            </a:r>
            <a:endParaRPr lang="en-US" altLang="ko-KR" dirty="0"/>
          </a:p>
          <a:p>
            <a:pPr lvl="2"/>
            <a:r>
              <a:rPr lang="ko-KR" altLang="en-US" dirty="0"/>
              <a:t>각 뷰포트는 최대화시켜 전체 패널을 채울 수 있음</a:t>
            </a:r>
            <a:endParaRPr lang="en-US" altLang="ko-KR" dirty="0"/>
          </a:p>
          <a:p>
            <a:pPr lvl="2"/>
            <a:r>
              <a:rPr lang="ko-KR" altLang="en-US" dirty="0"/>
              <a:t>각 뷰포트는 세 가지 </a:t>
            </a:r>
            <a:r>
              <a:rPr lang="en-US" altLang="ko-KR" dirty="0"/>
              <a:t>“</a:t>
            </a:r>
            <a:r>
              <a:rPr lang="ko-KR" altLang="en-US" dirty="0"/>
              <a:t>직교</a:t>
            </a:r>
            <a:r>
              <a:rPr lang="en-US" altLang="ko-KR" dirty="0"/>
              <a:t>”</a:t>
            </a:r>
            <a:r>
              <a:rPr lang="ko-KR" altLang="en-US" dirty="0"/>
              <a:t> 뷰</a:t>
            </a:r>
            <a:r>
              <a:rPr lang="en-US" altLang="ko-KR" dirty="0"/>
              <a:t>(“</a:t>
            </a:r>
            <a:r>
              <a:rPr lang="ko-KR" altLang="en-US" dirty="0"/>
              <a:t>상단</a:t>
            </a:r>
            <a:r>
              <a:rPr lang="en-US" altLang="ko-KR" dirty="0"/>
              <a:t>”, “</a:t>
            </a:r>
            <a:r>
              <a:rPr lang="ko-KR" altLang="en-US" dirty="0"/>
              <a:t>측면</a:t>
            </a:r>
            <a:r>
              <a:rPr lang="en-US" altLang="ko-KR" dirty="0"/>
              <a:t>”, “</a:t>
            </a:r>
            <a:r>
              <a:rPr lang="ko-KR" altLang="en-US" dirty="0"/>
              <a:t>정면</a:t>
            </a:r>
            <a:r>
              <a:rPr lang="en-US" altLang="ko-KR" dirty="0"/>
              <a:t>”) </a:t>
            </a:r>
            <a:r>
              <a:rPr lang="ko-KR" altLang="en-US" dirty="0"/>
              <a:t>뷰 중 하나로 또는 </a:t>
            </a:r>
            <a:r>
              <a:rPr lang="en-US" altLang="ko-KR" dirty="0"/>
              <a:t>“</a:t>
            </a:r>
            <a:r>
              <a:rPr lang="ko-KR" altLang="en-US" dirty="0"/>
              <a:t>원근</a:t>
            </a:r>
            <a:r>
              <a:rPr lang="en-US" altLang="ko-KR" dirty="0"/>
              <a:t>”</a:t>
            </a:r>
            <a:r>
              <a:rPr lang="ko-KR" altLang="en-US" dirty="0"/>
              <a:t> 뷰로 월드를 표시할 수 있음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80F2B5-6873-4B34-889F-BEB548FFF8A3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  <p:pic>
        <p:nvPicPr>
          <p:cNvPr id="4099" name="Picture 3" descr="D:\Home\Temp\untitl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865" y="4293096"/>
            <a:ext cx="2448805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언리얼 에디터의 메인 툴바">
            <a:extLst>
              <a:ext uri="{FF2B5EF4-FFF2-40B4-BE49-F238E27FC236}">
                <a16:creationId xmlns:a16="http://schemas.microsoft.com/office/drawing/2014/main" id="{460432B5-C876-4BF8-943A-0C7B544E2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4" y="1937991"/>
            <a:ext cx="7143750" cy="74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188182"/>
      </p:ext>
    </p:extLst>
  </p:cSld>
  <p:clrMapOvr>
    <a:masterClrMapping/>
  </p:clrMapOvr>
</p:sld>
</file>

<file path=ppt/theme/theme1.xml><?xml version="1.0" encoding="utf-8"?>
<a:theme xmlns:a="http://schemas.openxmlformats.org/drawingml/2006/main" name="c00_prefa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c00_preface</Template>
  <TotalTime>31883</TotalTime>
  <Words>1750</Words>
  <Application>Microsoft Office PowerPoint</Application>
  <PresentationFormat>와이드스크린</PresentationFormat>
  <Paragraphs>353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맑은 고딕</vt:lpstr>
      <vt:lpstr>Arial</vt:lpstr>
      <vt:lpstr>Arial Black</vt:lpstr>
      <vt:lpstr>Tempus Sans ITC</vt:lpstr>
      <vt:lpstr>Times New Roman</vt:lpstr>
      <vt:lpstr>Wingdings</vt:lpstr>
      <vt:lpstr>c00_preface</vt:lpstr>
      <vt:lpstr>02_ 언리얼 에디터에 익숙해지기</vt:lpstr>
      <vt:lpstr>02_ 언리얼 에디터에 익숙해지기</vt:lpstr>
      <vt:lpstr>1. 개요</vt:lpstr>
      <vt:lpstr>언리얼 엔진 기본 용어 설명</vt:lpstr>
      <vt:lpstr>레벨 에디터란</vt:lpstr>
      <vt:lpstr>2. 언리얼 에디터에 익숙해지기</vt:lpstr>
      <vt:lpstr>디폴트 인터페이스</vt:lpstr>
      <vt:lpstr>탭 바, 메뉴 바</vt:lpstr>
      <vt:lpstr>툴바, 뷰포트</vt:lpstr>
      <vt:lpstr>콘텐츠 드로어, 콘텐츠 브라우저</vt:lpstr>
      <vt:lpstr>아웃라이너</vt:lpstr>
      <vt:lpstr>디테일</vt:lpstr>
      <vt:lpstr>실습 [2. 언리얼 에디터에 익숙해지기]</vt:lpstr>
      <vt:lpstr>3. 언리얼 에디터 레이아웃 살펴보기</vt:lpstr>
      <vt:lpstr>실습 [3. 언리얼 에디터 레이아웃 살펴보기]</vt:lpstr>
      <vt:lpstr>4. 뷰포트의 좌표계와 투사 유형 이해하기</vt:lpstr>
      <vt:lpstr>언리얼 엔진 좌표계</vt:lpstr>
      <vt:lpstr>뷰포트 유형</vt:lpstr>
      <vt:lpstr>뷰포트 유형’</vt:lpstr>
      <vt:lpstr>뷰포트 레이아웃</vt:lpstr>
      <vt:lpstr>실습 [4. 뷰포트의 좌표계와 투사 유형 이해하기]</vt:lpstr>
      <vt:lpstr>5. 뷰포트에서 뷰포트 카메라 조작</vt:lpstr>
      <vt:lpstr>디스플레이 조작하기</vt:lpstr>
      <vt:lpstr>뷰포트 카메라 이동하기 (원근)</vt:lpstr>
      <vt:lpstr>뷰포트 카메라 이동하기 (원근)’</vt:lpstr>
      <vt:lpstr>뷰포트 카메라 이동하기 (원근)’’</vt:lpstr>
      <vt:lpstr>뷰포트에서의 액터 선택하기 (원근뷰)</vt:lpstr>
      <vt:lpstr>실습 [5. 뷰포트에서 뷰포트 카메라 조작]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01. 실수의 표현</dc:title>
  <dc:creator>Prof</dc:creator>
  <cp:lastModifiedBy>Prof</cp:lastModifiedBy>
  <cp:revision>1978</cp:revision>
  <dcterms:created xsi:type="dcterms:W3CDTF">2022-04-23T07:10:57Z</dcterms:created>
  <dcterms:modified xsi:type="dcterms:W3CDTF">2022-08-21T15:09:04Z</dcterms:modified>
</cp:coreProperties>
</file>